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66" r:id="rId3"/>
    <p:sldId id="258" r:id="rId4"/>
    <p:sldId id="265" r:id="rId5"/>
    <p:sldId id="260" r:id="rId6"/>
    <p:sldId id="261" r:id="rId7"/>
    <p:sldId id="267" r:id="rId8"/>
    <p:sldId id="268" r:id="rId9"/>
    <p:sldId id="269" r:id="rId10"/>
    <p:sldId id="262"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BD83FC-D3A4-49A9-AA9D-5556491365E3}"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IN"/>
        </a:p>
      </dgm:t>
    </dgm:pt>
    <dgm:pt modelId="{5A957350-8CFD-4474-8059-B5ABB1D861A2}">
      <dgm:prSet phldrT="[Text]"/>
      <dgm:spPr/>
      <dgm:t>
        <a:bodyPr/>
        <a:lstStyle/>
        <a:p>
          <a:r>
            <a:rPr lang="en-US" dirty="0">
              <a:solidFill>
                <a:schemeClr val="bg1"/>
              </a:solidFill>
            </a:rPr>
            <a:t>Ideation and Solution Implementation</a:t>
          </a:r>
          <a:endParaRPr lang="en-IN" dirty="0"/>
        </a:p>
      </dgm:t>
    </dgm:pt>
    <dgm:pt modelId="{7572096D-B6C2-4A31-A53D-4A5000781B7F}" type="parTrans" cxnId="{C344A706-3A00-4C71-9963-6FCCBBAE8A8F}">
      <dgm:prSet/>
      <dgm:spPr/>
      <dgm:t>
        <a:bodyPr/>
        <a:lstStyle/>
        <a:p>
          <a:endParaRPr lang="en-IN"/>
        </a:p>
      </dgm:t>
    </dgm:pt>
    <dgm:pt modelId="{147884F4-4EF8-4745-9A79-CE1B83B20220}" type="sibTrans" cxnId="{C344A706-3A00-4C71-9963-6FCCBBAE8A8F}">
      <dgm:prSet/>
      <dgm:spPr/>
      <dgm:t>
        <a:bodyPr/>
        <a:lstStyle/>
        <a:p>
          <a:endParaRPr lang="en-IN"/>
        </a:p>
      </dgm:t>
    </dgm:pt>
    <dgm:pt modelId="{B9BC0CB7-85F0-452D-ACDD-A5B3C005F42B}">
      <dgm:prSet phldrT="[Text]"/>
      <dgm:spPr/>
      <dgm:t>
        <a:bodyPr/>
        <a:lstStyle/>
        <a:p>
          <a:r>
            <a:rPr lang="en-US" dirty="0">
              <a:solidFill>
                <a:schemeClr val="bg1"/>
              </a:solidFill>
            </a:rPr>
            <a:t>Business plan and Market Analysis</a:t>
          </a:r>
          <a:endParaRPr lang="en-IN" dirty="0"/>
        </a:p>
      </dgm:t>
    </dgm:pt>
    <dgm:pt modelId="{40883633-0075-4F97-9A7C-8AF3DF3D32B8}" type="parTrans" cxnId="{D19C487D-40C5-4100-8F5C-C9E5DB5F59C5}">
      <dgm:prSet/>
      <dgm:spPr/>
      <dgm:t>
        <a:bodyPr/>
        <a:lstStyle/>
        <a:p>
          <a:endParaRPr lang="en-IN"/>
        </a:p>
      </dgm:t>
    </dgm:pt>
    <dgm:pt modelId="{558999FF-D867-4E84-A2F2-306AB9EBFE43}" type="sibTrans" cxnId="{D19C487D-40C5-4100-8F5C-C9E5DB5F59C5}">
      <dgm:prSet/>
      <dgm:spPr/>
      <dgm:t>
        <a:bodyPr/>
        <a:lstStyle/>
        <a:p>
          <a:endParaRPr lang="en-IN"/>
        </a:p>
      </dgm:t>
    </dgm:pt>
    <dgm:pt modelId="{7A70AECC-59A4-4311-B672-42CF72E890AB}">
      <dgm:prSet phldrT="[Text]"/>
      <dgm:spPr/>
      <dgm:t>
        <a:bodyPr/>
        <a:lstStyle/>
        <a:p>
          <a:r>
            <a:rPr lang="en-US" dirty="0">
              <a:solidFill>
                <a:schemeClr val="bg1"/>
              </a:solidFill>
            </a:rPr>
            <a:t>BOM,MVP,PO</a:t>
          </a:r>
          <a:endParaRPr lang="en-IN" dirty="0"/>
        </a:p>
      </dgm:t>
    </dgm:pt>
    <dgm:pt modelId="{0262BF55-C8E1-4085-A9FE-41FEAEE55A9A}" type="parTrans" cxnId="{500E5194-F226-42DD-B8D5-4E137B0416F4}">
      <dgm:prSet/>
      <dgm:spPr/>
      <dgm:t>
        <a:bodyPr/>
        <a:lstStyle/>
        <a:p>
          <a:endParaRPr lang="en-IN"/>
        </a:p>
      </dgm:t>
    </dgm:pt>
    <dgm:pt modelId="{09192AEA-8436-4578-96F7-2996C3F46DE2}" type="sibTrans" cxnId="{500E5194-F226-42DD-B8D5-4E137B0416F4}">
      <dgm:prSet/>
      <dgm:spPr/>
      <dgm:t>
        <a:bodyPr/>
        <a:lstStyle/>
        <a:p>
          <a:endParaRPr lang="en-IN"/>
        </a:p>
      </dgm:t>
    </dgm:pt>
    <dgm:pt modelId="{D23BB2D9-0697-4A44-AFB1-4FBEB66A08E6}">
      <dgm:prSet phldrT="[Text]"/>
      <dgm:spPr/>
      <dgm:t>
        <a:bodyPr/>
        <a:lstStyle/>
        <a:p>
          <a:r>
            <a:rPr lang="en-US" dirty="0">
              <a:solidFill>
                <a:schemeClr val="bg1"/>
              </a:solidFill>
            </a:rPr>
            <a:t>SWOT and VCA</a:t>
          </a:r>
          <a:endParaRPr lang="en-IN" dirty="0"/>
        </a:p>
      </dgm:t>
    </dgm:pt>
    <dgm:pt modelId="{FC841F49-842B-42C0-98A6-667794ED9448}" type="parTrans" cxnId="{8C42E11B-C797-4D3F-8A25-D1FB253FD43F}">
      <dgm:prSet/>
      <dgm:spPr/>
      <dgm:t>
        <a:bodyPr/>
        <a:lstStyle/>
        <a:p>
          <a:endParaRPr lang="en-IN"/>
        </a:p>
      </dgm:t>
    </dgm:pt>
    <dgm:pt modelId="{AC294325-7948-4DB6-9AEE-51DB4627313D}" type="sibTrans" cxnId="{8C42E11B-C797-4D3F-8A25-D1FB253FD43F}">
      <dgm:prSet/>
      <dgm:spPr/>
      <dgm:t>
        <a:bodyPr/>
        <a:lstStyle/>
        <a:p>
          <a:endParaRPr lang="en-IN"/>
        </a:p>
      </dgm:t>
    </dgm:pt>
    <dgm:pt modelId="{B67A837E-D6A3-4EF8-9E62-E2F40EDDC970}">
      <dgm:prSet phldrT="[Text]"/>
      <dgm:spPr/>
      <dgm:t>
        <a:bodyPr/>
        <a:lstStyle/>
        <a:p>
          <a:r>
            <a:rPr lang="en-US" dirty="0">
              <a:solidFill>
                <a:schemeClr val="bg1"/>
              </a:solidFill>
            </a:rPr>
            <a:t>Prototype or 3D model</a:t>
          </a:r>
          <a:endParaRPr lang="en-IN" dirty="0"/>
        </a:p>
      </dgm:t>
    </dgm:pt>
    <dgm:pt modelId="{1232903D-ECFB-4182-A2F6-8F16CA3844AD}" type="parTrans" cxnId="{4ADF58A9-9517-45EB-A439-8C595CCF0DFB}">
      <dgm:prSet/>
      <dgm:spPr/>
      <dgm:t>
        <a:bodyPr/>
        <a:lstStyle/>
        <a:p>
          <a:endParaRPr lang="en-IN"/>
        </a:p>
      </dgm:t>
    </dgm:pt>
    <dgm:pt modelId="{9A980E2A-5802-4AE6-9C6C-FB1B1CC7DC19}" type="sibTrans" cxnId="{4ADF58A9-9517-45EB-A439-8C595CCF0DFB}">
      <dgm:prSet/>
      <dgm:spPr/>
      <dgm:t>
        <a:bodyPr/>
        <a:lstStyle/>
        <a:p>
          <a:endParaRPr lang="en-IN"/>
        </a:p>
      </dgm:t>
    </dgm:pt>
    <dgm:pt modelId="{E804D679-D922-4577-8A6A-52642C99D030}" type="pres">
      <dgm:prSet presAssocID="{A1BD83FC-D3A4-49A9-AA9D-5556491365E3}" presName="rootnode" presStyleCnt="0">
        <dgm:presLayoutVars>
          <dgm:chMax/>
          <dgm:chPref/>
          <dgm:dir/>
          <dgm:animLvl val="lvl"/>
        </dgm:presLayoutVars>
      </dgm:prSet>
      <dgm:spPr/>
    </dgm:pt>
    <dgm:pt modelId="{B45746FD-2DCB-4226-8625-FC8CE4AEB0C4}" type="pres">
      <dgm:prSet presAssocID="{5A957350-8CFD-4474-8059-B5ABB1D861A2}" presName="composite" presStyleCnt="0"/>
      <dgm:spPr/>
    </dgm:pt>
    <dgm:pt modelId="{D73F8FAD-413E-4F69-BF64-65655962DFED}" type="pres">
      <dgm:prSet presAssocID="{5A957350-8CFD-4474-8059-B5ABB1D861A2}" presName="LShape" presStyleLbl="alignNode1" presStyleIdx="0" presStyleCnt="9"/>
      <dgm:spPr/>
    </dgm:pt>
    <dgm:pt modelId="{ED71805F-20B2-44BF-8DDB-94AE543785A8}" type="pres">
      <dgm:prSet presAssocID="{5A957350-8CFD-4474-8059-B5ABB1D861A2}" presName="ParentText" presStyleLbl="revTx" presStyleIdx="0" presStyleCnt="5">
        <dgm:presLayoutVars>
          <dgm:chMax val="0"/>
          <dgm:chPref val="0"/>
          <dgm:bulletEnabled val="1"/>
        </dgm:presLayoutVars>
      </dgm:prSet>
      <dgm:spPr/>
    </dgm:pt>
    <dgm:pt modelId="{3ABDD3AA-32F5-47BF-98FE-B7DCD5A8E515}" type="pres">
      <dgm:prSet presAssocID="{5A957350-8CFD-4474-8059-B5ABB1D861A2}" presName="Triangle" presStyleLbl="alignNode1" presStyleIdx="1" presStyleCnt="9"/>
      <dgm:spPr/>
    </dgm:pt>
    <dgm:pt modelId="{1FDD18F9-2E81-4700-9E6A-4CF08A2A8FCD}" type="pres">
      <dgm:prSet presAssocID="{147884F4-4EF8-4745-9A79-CE1B83B20220}" presName="sibTrans" presStyleCnt="0"/>
      <dgm:spPr/>
    </dgm:pt>
    <dgm:pt modelId="{E94DE357-589B-4A21-B12B-6BAF7A13203E}" type="pres">
      <dgm:prSet presAssocID="{147884F4-4EF8-4745-9A79-CE1B83B20220}" presName="space" presStyleCnt="0"/>
      <dgm:spPr/>
    </dgm:pt>
    <dgm:pt modelId="{0F4E2A0F-147E-46F1-8BA4-D0E88A4689B4}" type="pres">
      <dgm:prSet presAssocID="{B9BC0CB7-85F0-452D-ACDD-A5B3C005F42B}" presName="composite" presStyleCnt="0"/>
      <dgm:spPr/>
    </dgm:pt>
    <dgm:pt modelId="{F4716E22-6040-4D62-B696-1AA59B0D6BEE}" type="pres">
      <dgm:prSet presAssocID="{B9BC0CB7-85F0-452D-ACDD-A5B3C005F42B}" presName="LShape" presStyleLbl="alignNode1" presStyleIdx="2" presStyleCnt="9"/>
      <dgm:spPr/>
    </dgm:pt>
    <dgm:pt modelId="{8C8B6482-73AF-49A9-8C26-22AE0D3BE5A8}" type="pres">
      <dgm:prSet presAssocID="{B9BC0CB7-85F0-452D-ACDD-A5B3C005F42B}" presName="ParentText" presStyleLbl="revTx" presStyleIdx="1" presStyleCnt="5">
        <dgm:presLayoutVars>
          <dgm:chMax val="0"/>
          <dgm:chPref val="0"/>
          <dgm:bulletEnabled val="1"/>
        </dgm:presLayoutVars>
      </dgm:prSet>
      <dgm:spPr/>
    </dgm:pt>
    <dgm:pt modelId="{577EB633-C624-473B-A4CE-6308DAE964A8}" type="pres">
      <dgm:prSet presAssocID="{B9BC0CB7-85F0-452D-ACDD-A5B3C005F42B}" presName="Triangle" presStyleLbl="alignNode1" presStyleIdx="3" presStyleCnt="9"/>
      <dgm:spPr/>
    </dgm:pt>
    <dgm:pt modelId="{50D6EA55-5B0B-4C35-A25A-B7516BDC4717}" type="pres">
      <dgm:prSet presAssocID="{558999FF-D867-4E84-A2F2-306AB9EBFE43}" presName="sibTrans" presStyleCnt="0"/>
      <dgm:spPr/>
    </dgm:pt>
    <dgm:pt modelId="{F69FBB28-952E-4E3C-B4FE-4BBE15C15B0C}" type="pres">
      <dgm:prSet presAssocID="{558999FF-D867-4E84-A2F2-306AB9EBFE43}" presName="space" presStyleCnt="0"/>
      <dgm:spPr/>
    </dgm:pt>
    <dgm:pt modelId="{2081BCF4-855E-41F7-A36D-A9D56F7CE13A}" type="pres">
      <dgm:prSet presAssocID="{7A70AECC-59A4-4311-B672-42CF72E890AB}" presName="composite" presStyleCnt="0"/>
      <dgm:spPr/>
    </dgm:pt>
    <dgm:pt modelId="{D1F12228-E9C9-4C5E-825F-7081184BE9FA}" type="pres">
      <dgm:prSet presAssocID="{7A70AECC-59A4-4311-B672-42CF72E890AB}" presName="LShape" presStyleLbl="alignNode1" presStyleIdx="4" presStyleCnt="9"/>
      <dgm:spPr/>
    </dgm:pt>
    <dgm:pt modelId="{F2E326D2-2370-4FB5-9D50-D88311A62291}" type="pres">
      <dgm:prSet presAssocID="{7A70AECC-59A4-4311-B672-42CF72E890AB}" presName="ParentText" presStyleLbl="revTx" presStyleIdx="2" presStyleCnt="5">
        <dgm:presLayoutVars>
          <dgm:chMax val="0"/>
          <dgm:chPref val="0"/>
          <dgm:bulletEnabled val="1"/>
        </dgm:presLayoutVars>
      </dgm:prSet>
      <dgm:spPr/>
    </dgm:pt>
    <dgm:pt modelId="{34D04F8B-8C74-4F03-A7F7-0E9050F8A0E2}" type="pres">
      <dgm:prSet presAssocID="{7A70AECC-59A4-4311-B672-42CF72E890AB}" presName="Triangle" presStyleLbl="alignNode1" presStyleIdx="5" presStyleCnt="9"/>
      <dgm:spPr/>
    </dgm:pt>
    <dgm:pt modelId="{68DCEE00-974A-4C89-857B-88DDB4E7E461}" type="pres">
      <dgm:prSet presAssocID="{09192AEA-8436-4578-96F7-2996C3F46DE2}" presName="sibTrans" presStyleCnt="0"/>
      <dgm:spPr/>
    </dgm:pt>
    <dgm:pt modelId="{0C80579F-1F1F-4EA5-B175-3C22DA3607CF}" type="pres">
      <dgm:prSet presAssocID="{09192AEA-8436-4578-96F7-2996C3F46DE2}" presName="space" presStyleCnt="0"/>
      <dgm:spPr/>
    </dgm:pt>
    <dgm:pt modelId="{30EB86E3-C53B-4D26-9452-7816DA09227E}" type="pres">
      <dgm:prSet presAssocID="{D23BB2D9-0697-4A44-AFB1-4FBEB66A08E6}" presName="composite" presStyleCnt="0"/>
      <dgm:spPr/>
    </dgm:pt>
    <dgm:pt modelId="{8B6BD3BD-D92F-4E33-A91E-F3E214CE4D5B}" type="pres">
      <dgm:prSet presAssocID="{D23BB2D9-0697-4A44-AFB1-4FBEB66A08E6}" presName="LShape" presStyleLbl="alignNode1" presStyleIdx="6" presStyleCnt="9"/>
      <dgm:spPr/>
    </dgm:pt>
    <dgm:pt modelId="{87DDE476-C0DD-4BEF-A063-AB48DE3304FF}" type="pres">
      <dgm:prSet presAssocID="{D23BB2D9-0697-4A44-AFB1-4FBEB66A08E6}" presName="ParentText" presStyleLbl="revTx" presStyleIdx="3" presStyleCnt="5">
        <dgm:presLayoutVars>
          <dgm:chMax val="0"/>
          <dgm:chPref val="0"/>
          <dgm:bulletEnabled val="1"/>
        </dgm:presLayoutVars>
      </dgm:prSet>
      <dgm:spPr/>
    </dgm:pt>
    <dgm:pt modelId="{90F5DAA4-CC1B-413A-B68D-235B5178DCED}" type="pres">
      <dgm:prSet presAssocID="{D23BB2D9-0697-4A44-AFB1-4FBEB66A08E6}" presName="Triangle" presStyleLbl="alignNode1" presStyleIdx="7" presStyleCnt="9"/>
      <dgm:spPr/>
    </dgm:pt>
    <dgm:pt modelId="{B7C642BD-A145-4E60-BD38-5904F04F911B}" type="pres">
      <dgm:prSet presAssocID="{AC294325-7948-4DB6-9AEE-51DB4627313D}" presName="sibTrans" presStyleCnt="0"/>
      <dgm:spPr/>
    </dgm:pt>
    <dgm:pt modelId="{777E7813-6E48-43A0-8AF2-41E4AE41E4E5}" type="pres">
      <dgm:prSet presAssocID="{AC294325-7948-4DB6-9AEE-51DB4627313D}" presName="space" presStyleCnt="0"/>
      <dgm:spPr/>
    </dgm:pt>
    <dgm:pt modelId="{363BC247-64AB-40A1-BF57-714A1B8130E1}" type="pres">
      <dgm:prSet presAssocID="{B67A837E-D6A3-4EF8-9E62-E2F40EDDC970}" presName="composite" presStyleCnt="0"/>
      <dgm:spPr/>
    </dgm:pt>
    <dgm:pt modelId="{59536C0B-6BD9-4160-859F-BFA18C721809}" type="pres">
      <dgm:prSet presAssocID="{B67A837E-D6A3-4EF8-9E62-E2F40EDDC970}" presName="LShape" presStyleLbl="alignNode1" presStyleIdx="8" presStyleCnt="9"/>
      <dgm:spPr/>
    </dgm:pt>
    <dgm:pt modelId="{452FA9E8-4D6B-4821-A85B-7FCF870ABBDF}" type="pres">
      <dgm:prSet presAssocID="{B67A837E-D6A3-4EF8-9E62-E2F40EDDC970}" presName="ParentText" presStyleLbl="revTx" presStyleIdx="4" presStyleCnt="5">
        <dgm:presLayoutVars>
          <dgm:chMax val="0"/>
          <dgm:chPref val="0"/>
          <dgm:bulletEnabled val="1"/>
        </dgm:presLayoutVars>
      </dgm:prSet>
      <dgm:spPr/>
    </dgm:pt>
  </dgm:ptLst>
  <dgm:cxnLst>
    <dgm:cxn modelId="{C344A706-3A00-4C71-9963-6FCCBBAE8A8F}" srcId="{A1BD83FC-D3A4-49A9-AA9D-5556491365E3}" destId="{5A957350-8CFD-4474-8059-B5ABB1D861A2}" srcOrd="0" destOrd="0" parTransId="{7572096D-B6C2-4A31-A53D-4A5000781B7F}" sibTransId="{147884F4-4EF8-4745-9A79-CE1B83B20220}"/>
    <dgm:cxn modelId="{D96DC518-CC45-4635-AEF6-B7341026519B}" type="presOf" srcId="{5A957350-8CFD-4474-8059-B5ABB1D861A2}" destId="{ED71805F-20B2-44BF-8DDB-94AE543785A8}" srcOrd="0" destOrd="0" presId="urn:microsoft.com/office/officeart/2009/3/layout/StepUpProcess"/>
    <dgm:cxn modelId="{B1453F1B-1924-4DE0-B21F-53FBB93D3DC7}" type="presOf" srcId="{B9BC0CB7-85F0-452D-ACDD-A5B3C005F42B}" destId="{8C8B6482-73AF-49A9-8C26-22AE0D3BE5A8}" srcOrd="0" destOrd="0" presId="urn:microsoft.com/office/officeart/2009/3/layout/StepUpProcess"/>
    <dgm:cxn modelId="{8C42E11B-C797-4D3F-8A25-D1FB253FD43F}" srcId="{A1BD83FC-D3A4-49A9-AA9D-5556491365E3}" destId="{D23BB2D9-0697-4A44-AFB1-4FBEB66A08E6}" srcOrd="3" destOrd="0" parTransId="{FC841F49-842B-42C0-98A6-667794ED9448}" sibTransId="{AC294325-7948-4DB6-9AEE-51DB4627313D}"/>
    <dgm:cxn modelId="{2B275E20-B1EF-4D3A-A267-44878D425EB0}" type="presOf" srcId="{B67A837E-D6A3-4EF8-9E62-E2F40EDDC970}" destId="{452FA9E8-4D6B-4821-A85B-7FCF870ABBDF}" srcOrd="0" destOrd="0" presId="urn:microsoft.com/office/officeart/2009/3/layout/StepUpProcess"/>
    <dgm:cxn modelId="{C336B729-F5E7-4A52-A942-80ABA9ACBA14}" type="presOf" srcId="{7A70AECC-59A4-4311-B672-42CF72E890AB}" destId="{F2E326D2-2370-4FB5-9D50-D88311A62291}" srcOrd="0" destOrd="0" presId="urn:microsoft.com/office/officeart/2009/3/layout/StepUpProcess"/>
    <dgm:cxn modelId="{D19C487D-40C5-4100-8F5C-C9E5DB5F59C5}" srcId="{A1BD83FC-D3A4-49A9-AA9D-5556491365E3}" destId="{B9BC0CB7-85F0-452D-ACDD-A5B3C005F42B}" srcOrd="1" destOrd="0" parTransId="{40883633-0075-4F97-9A7C-8AF3DF3D32B8}" sibTransId="{558999FF-D867-4E84-A2F2-306AB9EBFE43}"/>
    <dgm:cxn modelId="{500E5194-F226-42DD-B8D5-4E137B0416F4}" srcId="{A1BD83FC-D3A4-49A9-AA9D-5556491365E3}" destId="{7A70AECC-59A4-4311-B672-42CF72E890AB}" srcOrd="2" destOrd="0" parTransId="{0262BF55-C8E1-4085-A9FE-41FEAEE55A9A}" sibTransId="{09192AEA-8436-4578-96F7-2996C3F46DE2}"/>
    <dgm:cxn modelId="{6AF43797-59D1-4719-B7B1-C16DA2289269}" type="presOf" srcId="{A1BD83FC-D3A4-49A9-AA9D-5556491365E3}" destId="{E804D679-D922-4577-8A6A-52642C99D030}" srcOrd="0" destOrd="0" presId="urn:microsoft.com/office/officeart/2009/3/layout/StepUpProcess"/>
    <dgm:cxn modelId="{4ADF58A9-9517-45EB-A439-8C595CCF0DFB}" srcId="{A1BD83FC-D3A4-49A9-AA9D-5556491365E3}" destId="{B67A837E-D6A3-4EF8-9E62-E2F40EDDC970}" srcOrd="4" destOrd="0" parTransId="{1232903D-ECFB-4182-A2F6-8F16CA3844AD}" sibTransId="{9A980E2A-5802-4AE6-9C6C-FB1B1CC7DC19}"/>
    <dgm:cxn modelId="{0C9F38C6-203B-42FC-AD76-264B8498DAEF}" type="presOf" srcId="{D23BB2D9-0697-4A44-AFB1-4FBEB66A08E6}" destId="{87DDE476-C0DD-4BEF-A063-AB48DE3304FF}" srcOrd="0" destOrd="0" presId="urn:microsoft.com/office/officeart/2009/3/layout/StepUpProcess"/>
    <dgm:cxn modelId="{1CA5FD5E-A857-4D80-96FB-B31FEB81B07C}" type="presParOf" srcId="{E804D679-D922-4577-8A6A-52642C99D030}" destId="{B45746FD-2DCB-4226-8625-FC8CE4AEB0C4}" srcOrd="0" destOrd="0" presId="urn:microsoft.com/office/officeart/2009/3/layout/StepUpProcess"/>
    <dgm:cxn modelId="{A12AC4CD-387C-41B2-ABDF-11484A1A8373}" type="presParOf" srcId="{B45746FD-2DCB-4226-8625-FC8CE4AEB0C4}" destId="{D73F8FAD-413E-4F69-BF64-65655962DFED}" srcOrd="0" destOrd="0" presId="urn:microsoft.com/office/officeart/2009/3/layout/StepUpProcess"/>
    <dgm:cxn modelId="{D46DB739-2545-40F6-986F-0A4141B47E97}" type="presParOf" srcId="{B45746FD-2DCB-4226-8625-FC8CE4AEB0C4}" destId="{ED71805F-20B2-44BF-8DDB-94AE543785A8}" srcOrd="1" destOrd="0" presId="urn:microsoft.com/office/officeart/2009/3/layout/StepUpProcess"/>
    <dgm:cxn modelId="{85C0C813-6542-40ED-A27E-D5DC3571A17A}" type="presParOf" srcId="{B45746FD-2DCB-4226-8625-FC8CE4AEB0C4}" destId="{3ABDD3AA-32F5-47BF-98FE-B7DCD5A8E515}" srcOrd="2" destOrd="0" presId="urn:microsoft.com/office/officeart/2009/3/layout/StepUpProcess"/>
    <dgm:cxn modelId="{91254F0C-A857-462D-ADCC-0051E4CB59C5}" type="presParOf" srcId="{E804D679-D922-4577-8A6A-52642C99D030}" destId="{1FDD18F9-2E81-4700-9E6A-4CF08A2A8FCD}" srcOrd="1" destOrd="0" presId="urn:microsoft.com/office/officeart/2009/3/layout/StepUpProcess"/>
    <dgm:cxn modelId="{E7E11034-EF1A-4FAF-AEB1-81EE56BD166C}" type="presParOf" srcId="{1FDD18F9-2E81-4700-9E6A-4CF08A2A8FCD}" destId="{E94DE357-589B-4A21-B12B-6BAF7A13203E}" srcOrd="0" destOrd="0" presId="urn:microsoft.com/office/officeart/2009/3/layout/StepUpProcess"/>
    <dgm:cxn modelId="{C010F064-8768-4EE3-8B5D-4DFF2E33560B}" type="presParOf" srcId="{E804D679-D922-4577-8A6A-52642C99D030}" destId="{0F4E2A0F-147E-46F1-8BA4-D0E88A4689B4}" srcOrd="2" destOrd="0" presId="urn:microsoft.com/office/officeart/2009/3/layout/StepUpProcess"/>
    <dgm:cxn modelId="{D5F1E148-5088-46A6-8253-07D1C9B31215}" type="presParOf" srcId="{0F4E2A0F-147E-46F1-8BA4-D0E88A4689B4}" destId="{F4716E22-6040-4D62-B696-1AA59B0D6BEE}" srcOrd="0" destOrd="0" presId="urn:microsoft.com/office/officeart/2009/3/layout/StepUpProcess"/>
    <dgm:cxn modelId="{7F2D9973-6BA1-48F1-B806-52D93F59C3BE}" type="presParOf" srcId="{0F4E2A0F-147E-46F1-8BA4-D0E88A4689B4}" destId="{8C8B6482-73AF-49A9-8C26-22AE0D3BE5A8}" srcOrd="1" destOrd="0" presId="urn:microsoft.com/office/officeart/2009/3/layout/StepUpProcess"/>
    <dgm:cxn modelId="{7044E5C0-815B-4F45-946F-C6E83D75432C}" type="presParOf" srcId="{0F4E2A0F-147E-46F1-8BA4-D0E88A4689B4}" destId="{577EB633-C624-473B-A4CE-6308DAE964A8}" srcOrd="2" destOrd="0" presId="urn:microsoft.com/office/officeart/2009/3/layout/StepUpProcess"/>
    <dgm:cxn modelId="{0C5F8778-F6F1-4770-9E90-97AB92257D9B}" type="presParOf" srcId="{E804D679-D922-4577-8A6A-52642C99D030}" destId="{50D6EA55-5B0B-4C35-A25A-B7516BDC4717}" srcOrd="3" destOrd="0" presId="urn:microsoft.com/office/officeart/2009/3/layout/StepUpProcess"/>
    <dgm:cxn modelId="{5E69D597-B880-4AC5-A102-6B8342CD590B}" type="presParOf" srcId="{50D6EA55-5B0B-4C35-A25A-B7516BDC4717}" destId="{F69FBB28-952E-4E3C-B4FE-4BBE15C15B0C}" srcOrd="0" destOrd="0" presId="urn:microsoft.com/office/officeart/2009/3/layout/StepUpProcess"/>
    <dgm:cxn modelId="{4E8FB1A2-0350-49BE-ACB0-A8DD8FD53868}" type="presParOf" srcId="{E804D679-D922-4577-8A6A-52642C99D030}" destId="{2081BCF4-855E-41F7-A36D-A9D56F7CE13A}" srcOrd="4" destOrd="0" presId="urn:microsoft.com/office/officeart/2009/3/layout/StepUpProcess"/>
    <dgm:cxn modelId="{76F3EE29-B021-442C-A6AC-D7DE300CE751}" type="presParOf" srcId="{2081BCF4-855E-41F7-A36D-A9D56F7CE13A}" destId="{D1F12228-E9C9-4C5E-825F-7081184BE9FA}" srcOrd="0" destOrd="0" presId="urn:microsoft.com/office/officeart/2009/3/layout/StepUpProcess"/>
    <dgm:cxn modelId="{336D36DD-4B5E-4C7D-A425-E2DF961B98E6}" type="presParOf" srcId="{2081BCF4-855E-41F7-A36D-A9D56F7CE13A}" destId="{F2E326D2-2370-4FB5-9D50-D88311A62291}" srcOrd="1" destOrd="0" presId="urn:microsoft.com/office/officeart/2009/3/layout/StepUpProcess"/>
    <dgm:cxn modelId="{C302E86D-39AA-46C3-B64F-D490C5A41CBC}" type="presParOf" srcId="{2081BCF4-855E-41F7-A36D-A9D56F7CE13A}" destId="{34D04F8B-8C74-4F03-A7F7-0E9050F8A0E2}" srcOrd="2" destOrd="0" presId="urn:microsoft.com/office/officeart/2009/3/layout/StepUpProcess"/>
    <dgm:cxn modelId="{55CE1D93-90A0-4F78-90BD-F84F0A234CC7}" type="presParOf" srcId="{E804D679-D922-4577-8A6A-52642C99D030}" destId="{68DCEE00-974A-4C89-857B-88DDB4E7E461}" srcOrd="5" destOrd="0" presId="urn:microsoft.com/office/officeart/2009/3/layout/StepUpProcess"/>
    <dgm:cxn modelId="{8D8FB131-5020-42CF-B8C3-0EA2718BAFC5}" type="presParOf" srcId="{68DCEE00-974A-4C89-857B-88DDB4E7E461}" destId="{0C80579F-1F1F-4EA5-B175-3C22DA3607CF}" srcOrd="0" destOrd="0" presId="urn:microsoft.com/office/officeart/2009/3/layout/StepUpProcess"/>
    <dgm:cxn modelId="{D7F91AD0-7B96-42EF-995B-0171666D323C}" type="presParOf" srcId="{E804D679-D922-4577-8A6A-52642C99D030}" destId="{30EB86E3-C53B-4D26-9452-7816DA09227E}" srcOrd="6" destOrd="0" presId="urn:microsoft.com/office/officeart/2009/3/layout/StepUpProcess"/>
    <dgm:cxn modelId="{5F4518FC-A605-418C-A32F-EADA6DBCECC9}" type="presParOf" srcId="{30EB86E3-C53B-4D26-9452-7816DA09227E}" destId="{8B6BD3BD-D92F-4E33-A91E-F3E214CE4D5B}" srcOrd="0" destOrd="0" presId="urn:microsoft.com/office/officeart/2009/3/layout/StepUpProcess"/>
    <dgm:cxn modelId="{41EF8C9A-E757-423F-985F-FF305CF62F00}" type="presParOf" srcId="{30EB86E3-C53B-4D26-9452-7816DA09227E}" destId="{87DDE476-C0DD-4BEF-A063-AB48DE3304FF}" srcOrd="1" destOrd="0" presId="urn:microsoft.com/office/officeart/2009/3/layout/StepUpProcess"/>
    <dgm:cxn modelId="{361710C9-6CC5-4A14-9533-8735EAC14B40}" type="presParOf" srcId="{30EB86E3-C53B-4D26-9452-7816DA09227E}" destId="{90F5DAA4-CC1B-413A-B68D-235B5178DCED}" srcOrd="2" destOrd="0" presId="urn:microsoft.com/office/officeart/2009/3/layout/StepUpProcess"/>
    <dgm:cxn modelId="{6BADAD25-C81D-4C7F-A238-BCE23B275789}" type="presParOf" srcId="{E804D679-D922-4577-8A6A-52642C99D030}" destId="{B7C642BD-A145-4E60-BD38-5904F04F911B}" srcOrd="7" destOrd="0" presId="urn:microsoft.com/office/officeart/2009/3/layout/StepUpProcess"/>
    <dgm:cxn modelId="{3287F18A-5673-4DDF-AB0A-67981D9AE665}" type="presParOf" srcId="{B7C642BD-A145-4E60-BD38-5904F04F911B}" destId="{777E7813-6E48-43A0-8AF2-41E4AE41E4E5}" srcOrd="0" destOrd="0" presId="urn:microsoft.com/office/officeart/2009/3/layout/StepUpProcess"/>
    <dgm:cxn modelId="{ABB7A7F5-AD57-412F-A00D-0217123C748C}" type="presParOf" srcId="{E804D679-D922-4577-8A6A-52642C99D030}" destId="{363BC247-64AB-40A1-BF57-714A1B8130E1}" srcOrd="8" destOrd="0" presId="urn:microsoft.com/office/officeart/2009/3/layout/StepUpProcess"/>
    <dgm:cxn modelId="{2AD7B739-6A19-4ACC-AC0C-B6D0A68B28DA}" type="presParOf" srcId="{363BC247-64AB-40A1-BF57-714A1B8130E1}" destId="{59536C0B-6BD9-4160-859F-BFA18C721809}" srcOrd="0" destOrd="0" presId="urn:microsoft.com/office/officeart/2009/3/layout/StepUpProcess"/>
    <dgm:cxn modelId="{B4682FB2-3505-4EDC-A1B7-4E9D34224D3D}" type="presParOf" srcId="{363BC247-64AB-40A1-BF57-714A1B8130E1}" destId="{452FA9E8-4D6B-4821-A85B-7FCF870ABBDF}"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3F8FAD-413E-4F69-BF64-65655962DFED}">
      <dsp:nvSpPr>
        <dsp:cNvPr id="0" name=""/>
        <dsp:cNvSpPr/>
      </dsp:nvSpPr>
      <dsp:spPr>
        <a:xfrm rot="5400000">
          <a:off x="1279514" y="1586305"/>
          <a:ext cx="1064899" cy="177196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71805F-20B2-44BF-8DDB-94AE543785A8}">
      <dsp:nvSpPr>
        <dsp:cNvPr id="0" name=""/>
        <dsp:cNvSpPr/>
      </dsp:nvSpPr>
      <dsp:spPr>
        <a:xfrm>
          <a:off x="1101756" y="2115741"/>
          <a:ext cx="1599743" cy="1402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Ideation and Solution Implementation</a:t>
          </a:r>
          <a:endParaRPr lang="en-IN" sz="1600" kern="1200" dirty="0"/>
        </a:p>
      </dsp:txBody>
      <dsp:txXfrm>
        <a:off x="1101756" y="2115741"/>
        <a:ext cx="1599743" cy="1402268"/>
      </dsp:txXfrm>
    </dsp:sp>
    <dsp:sp modelId="{3ABDD3AA-32F5-47BF-98FE-B7DCD5A8E515}">
      <dsp:nvSpPr>
        <dsp:cNvPr id="0" name=""/>
        <dsp:cNvSpPr/>
      </dsp:nvSpPr>
      <dsp:spPr>
        <a:xfrm>
          <a:off x="2399661" y="1455850"/>
          <a:ext cx="301838" cy="301838"/>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716E22-6040-4D62-B696-1AA59B0D6BEE}">
      <dsp:nvSpPr>
        <dsp:cNvPr id="0" name=""/>
        <dsp:cNvSpPr/>
      </dsp:nvSpPr>
      <dsp:spPr>
        <a:xfrm rot="5400000">
          <a:off x="3237912" y="1101697"/>
          <a:ext cx="1064899" cy="177196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8B6482-73AF-49A9-8C26-22AE0D3BE5A8}">
      <dsp:nvSpPr>
        <dsp:cNvPr id="0" name=""/>
        <dsp:cNvSpPr/>
      </dsp:nvSpPr>
      <dsp:spPr>
        <a:xfrm>
          <a:off x="3060154" y="1631134"/>
          <a:ext cx="1599743" cy="1402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Business plan and Market Analysis</a:t>
          </a:r>
          <a:endParaRPr lang="en-IN" sz="1600" kern="1200" dirty="0"/>
        </a:p>
      </dsp:txBody>
      <dsp:txXfrm>
        <a:off x="3060154" y="1631134"/>
        <a:ext cx="1599743" cy="1402268"/>
      </dsp:txXfrm>
    </dsp:sp>
    <dsp:sp modelId="{577EB633-C624-473B-A4CE-6308DAE964A8}">
      <dsp:nvSpPr>
        <dsp:cNvPr id="0" name=""/>
        <dsp:cNvSpPr/>
      </dsp:nvSpPr>
      <dsp:spPr>
        <a:xfrm>
          <a:off x="4358059" y="971243"/>
          <a:ext cx="301838" cy="301838"/>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F12228-E9C9-4C5E-825F-7081184BE9FA}">
      <dsp:nvSpPr>
        <dsp:cNvPr id="0" name=""/>
        <dsp:cNvSpPr/>
      </dsp:nvSpPr>
      <dsp:spPr>
        <a:xfrm rot="5400000">
          <a:off x="5196311" y="617089"/>
          <a:ext cx="1064899" cy="177196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E326D2-2370-4FB5-9D50-D88311A62291}">
      <dsp:nvSpPr>
        <dsp:cNvPr id="0" name=""/>
        <dsp:cNvSpPr/>
      </dsp:nvSpPr>
      <dsp:spPr>
        <a:xfrm>
          <a:off x="5018553" y="1146526"/>
          <a:ext cx="1599743" cy="1402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BOM,MVP,PO</a:t>
          </a:r>
          <a:endParaRPr lang="en-IN" sz="1600" kern="1200" dirty="0"/>
        </a:p>
      </dsp:txBody>
      <dsp:txXfrm>
        <a:off x="5018553" y="1146526"/>
        <a:ext cx="1599743" cy="1402268"/>
      </dsp:txXfrm>
    </dsp:sp>
    <dsp:sp modelId="{34D04F8B-8C74-4F03-A7F7-0E9050F8A0E2}">
      <dsp:nvSpPr>
        <dsp:cNvPr id="0" name=""/>
        <dsp:cNvSpPr/>
      </dsp:nvSpPr>
      <dsp:spPr>
        <a:xfrm>
          <a:off x="6316458" y="486635"/>
          <a:ext cx="301838" cy="301838"/>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6BD3BD-D92F-4E33-A91E-F3E214CE4D5B}">
      <dsp:nvSpPr>
        <dsp:cNvPr id="0" name=""/>
        <dsp:cNvSpPr/>
      </dsp:nvSpPr>
      <dsp:spPr>
        <a:xfrm rot="5400000">
          <a:off x="7154709" y="132482"/>
          <a:ext cx="1064899" cy="177196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DDE476-C0DD-4BEF-A063-AB48DE3304FF}">
      <dsp:nvSpPr>
        <dsp:cNvPr id="0" name=""/>
        <dsp:cNvSpPr/>
      </dsp:nvSpPr>
      <dsp:spPr>
        <a:xfrm>
          <a:off x="6976951" y="661919"/>
          <a:ext cx="1599743" cy="1402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SWOT and VCA</a:t>
          </a:r>
          <a:endParaRPr lang="en-IN" sz="1600" kern="1200" dirty="0"/>
        </a:p>
      </dsp:txBody>
      <dsp:txXfrm>
        <a:off x="6976951" y="661919"/>
        <a:ext cx="1599743" cy="1402268"/>
      </dsp:txXfrm>
    </dsp:sp>
    <dsp:sp modelId="{90F5DAA4-CC1B-413A-B68D-235B5178DCED}">
      <dsp:nvSpPr>
        <dsp:cNvPr id="0" name=""/>
        <dsp:cNvSpPr/>
      </dsp:nvSpPr>
      <dsp:spPr>
        <a:xfrm>
          <a:off x="8274856" y="2027"/>
          <a:ext cx="301838" cy="301838"/>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536C0B-6BD9-4160-859F-BFA18C721809}">
      <dsp:nvSpPr>
        <dsp:cNvPr id="0" name=""/>
        <dsp:cNvSpPr/>
      </dsp:nvSpPr>
      <dsp:spPr>
        <a:xfrm rot="5400000">
          <a:off x="9113108" y="-352125"/>
          <a:ext cx="1064899" cy="177196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2FA9E8-4D6B-4821-A85B-7FCF870ABBDF}">
      <dsp:nvSpPr>
        <dsp:cNvPr id="0" name=""/>
        <dsp:cNvSpPr/>
      </dsp:nvSpPr>
      <dsp:spPr>
        <a:xfrm>
          <a:off x="8935349" y="177311"/>
          <a:ext cx="1599743" cy="1402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Prototype or 3D model</a:t>
          </a:r>
          <a:endParaRPr lang="en-IN" sz="1600" kern="1200" dirty="0"/>
        </a:p>
      </dsp:txBody>
      <dsp:txXfrm>
        <a:off x="8935349" y="177311"/>
        <a:ext cx="1599743" cy="1402268"/>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47596B-CCF1-403A-B136-0E39F629CFA4}" type="datetimeFigureOut">
              <a:rPr lang="en-IN" smtClean="0"/>
              <a:t>25-04-2022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33FF210A-46B0-46AE-8FEB-9586BC6F0CD2}" type="slidenum">
              <a:rPr lang="en-IN" smtClean="0"/>
              <a:t>‹#›</a:t>
            </a:fld>
            <a:endParaRPr lang="en-IN"/>
          </a:p>
        </p:txBody>
      </p:sp>
    </p:spTree>
    <p:extLst>
      <p:ext uri="{BB962C8B-B14F-4D97-AF65-F5344CB8AC3E}">
        <p14:creationId xmlns:p14="http://schemas.microsoft.com/office/powerpoint/2010/main" val="3259082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447596B-CCF1-403A-B136-0E39F629CFA4}" type="datetimeFigureOut">
              <a:rPr lang="en-IN" smtClean="0"/>
              <a:t>25-04-2022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33FF210A-46B0-46AE-8FEB-9586BC6F0CD2}" type="slidenum">
              <a:rPr lang="en-IN" smtClean="0"/>
              <a:t>‹#›</a:t>
            </a:fld>
            <a:endParaRPr lang="en-IN"/>
          </a:p>
        </p:txBody>
      </p:sp>
    </p:spTree>
    <p:extLst>
      <p:ext uri="{BB962C8B-B14F-4D97-AF65-F5344CB8AC3E}">
        <p14:creationId xmlns:p14="http://schemas.microsoft.com/office/powerpoint/2010/main" val="3375661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447596B-CCF1-403A-B136-0E39F629CFA4}" type="datetimeFigureOut">
              <a:rPr lang="en-IN" smtClean="0"/>
              <a:t>25-04-2022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33FF210A-46B0-46AE-8FEB-9586BC6F0CD2}" type="slidenum">
              <a:rPr lang="en-IN" smtClean="0"/>
              <a:t>‹#›</a:t>
            </a:fld>
            <a:endParaRPr lang="en-IN"/>
          </a:p>
        </p:txBody>
      </p:sp>
    </p:spTree>
    <p:extLst>
      <p:ext uri="{BB962C8B-B14F-4D97-AF65-F5344CB8AC3E}">
        <p14:creationId xmlns:p14="http://schemas.microsoft.com/office/powerpoint/2010/main" val="1245031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447596B-CCF1-403A-B136-0E39F629CFA4}" type="datetimeFigureOut">
              <a:rPr lang="en-IN" smtClean="0"/>
              <a:t>25-04-2022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33FF210A-46B0-46AE-8FEB-9586BC6F0CD2}"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086674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447596B-CCF1-403A-B136-0E39F629CFA4}" type="datetimeFigureOut">
              <a:rPr lang="en-IN" smtClean="0"/>
              <a:t>25-04-2022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33FF210A-46B0-46AE-8FEB-9586BC6F0CD2}" type="slidenum">
              <a:rPr lang="en-IN" smtClean="0"/>
              <a:t>‹#›</a:t>
            </a:fld>
            <a:endParaRPr lang="en-IN"/>
          </a:p>
        </p:txBody>
      </p:sp>
    </p:spTree>
    <p:extLst>
      <p:ext uri="{BB962C8B-B14F-4D97-AF65-F5344CB8AC3E}">
        <p14:creationId xmlns:p14="http://schemas.microsoft.com/office/powerpoint/2010/main" val="4721619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447596B-CCF1-403A-B136-0E39F629CFA4}" type="datetimeFigureOut">
              <a:rPr lang="en-IN" smtClean="0"/>
              <a:t>25-04-2022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3FF210A-46B0-46AE-8FEB-9586BC6F0CD2}" type="slidenum">
              <a:rPr lang="en-IN" smtClean="0"/>
              <a:t>‹#›</a:t>
            </a:fld>
            <a:endParaRPr lang="en-IN"/>
          </a:p>
        </p:txBody>
      </p:sp>
    </p:spTree>
    <p:extLst>
      <p:ext uri="{BB962C8B-B14F-4D97-AF65-F5344CB8AC3E}">
        <p14:creationId xmlns:p14="http://schemas.microsoft.com/office/powerpoint/2010/main" val="3408598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447596B-CCF1-403A-B136-0E39F629CFA4}" type="datetimeFigureOut">
              <a:rPr lang="en-IN" smtClean="0"/>
              <a:t>25-04-2022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3FF210A-46B0-46AE-8FEB-9586BC6F0CD2}" type="slidenum">
              <a:rPr lang="en-IN" smtClean="0"/>
              <a:t>‹#›</a:t>
            </a:fld>
            <a:endParaRPr lang="en-IN"/>
          </a:p>
        </p:txBody>
      </p:sp>
    </p:spTree>
    <p:extLst>
      <p:ext uri="{BB962C8B-B14F-4D97-AF65-F5344CB8AC3E}">
        <p14:creationId xmlns:p14="http://schemas.microsoft.com/office/powerpoint/2010/main" val="1555245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47596B-CCF1-403A-B136-0E39F629CFA4}" type="datetimeFigureOut">
              <a:rPr lang="en-IN" smtClean="0"/>
              <a:t>25-04-2022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3FF210A-46B0-46AE-8FEB-9586BC6F0CD2}" type="slidenum">
              <a:rPr lang="en-IN" smtClean="0"/>
              <a:t>‹#›</a:t>
            </a:fld>
            <a:endParaRPr lang="en-IN"/>
          </a:p>
        </p:txBody>
      </p:sp>
    </p:spTree>
    <p:extLst>
      <p:ext uri="{BB962C8B-B14F-4D97-AF65-F5344CB8AC3E}">
        <p14:creationId xmlns:p14="http://schemas.microsoft.com/office/powerpoint/2010/main" val="1394758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5447596B-CCF1-403A-B136-0E39F629CFA4}" type="datetimeFigureOut">
              <a:rPr lang="en-IN" smtClean="0"/>
              <a:t>25-04-2022</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3FF210A-46B0-46AE-8FEB-9586BC6F0CD2}" type="slidenum">
              <a:rPr lang="en-IN" smtClean="0"/>
              <a:t>‹#›</a:t>
            </a:fld>
            <a:endParaRPr lang="en-IN"/>
          </a:p>
        </p:txBody>
      </p:sp>
    </p:spTree>
    <p:extLst>
      <p:ext uri="{BB962C8B-B14F-4D97-AF65-F5344CB8AC3E}">
        <p14:creationId xmlns:p14="http://schemas.microsoft.com/office/powerpoint/2010/main" val="3980956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47596B-CCF1-403A-B136-0E39F629CFA4}" type="datetimeFigureOut">
              <a:rPr lang="en-IN" smtClean="0"/>
              <a:t>25-04-2022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3FF210A-46B0-46AE-8FEB-9586BC6F0CD2}" type="slidenum">
              <a:rPr lang="en-IN" smtClean="0"/>
              <a:t>‹#›</a:t>
            </a:fld>
            <a:endParaRPr lang="en-IN"/>
          </a:p>
        </p:txBody>
      </p:sp>
    </p:spTree>
    <p:extLst>
      <p:ext uri="{BB962C8B-B14F-4D97-AF65-F5344CB8AC3E}">
        <p14:creationId xmlns:p14="http://schemas.microsoft.com/office/powerpoint/2010/main" val="1243075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47596B-CCF1-403A-B136-0E39F629CFA4}" type="datetimeFigureOut">
              <a:rPr lang="en-IN" smtClean="0"/>
              <a:t>25-04-2022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33FF210A-46B0-46AE-8FEB-9586BC6F0CD2}" type="slidenum">
              <a:rPr lang="en-IN" smtClean="0"/>
              <a:t>‹#›</a:t>
            </a:fld>
            <a:endParaRPr lang="en-IN"/>
          </a:p>
        </p:txBody>
      </p:sp>
    </p:spTree>
    <p:extLst>
      <p:ext uri="{BB962C8B-B14F-4D97-AF65-F5344CB8AC3E}">
        <p14:creationId xmlns:p14="http://schemas.microsoft.com/office/powerpoint/2010/main" val="3572228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47596B-CCF1-403A-B136-0E39F629CFA4}" type="datetimeFigureOut">
              <a:rPr lang="en-IN" smtClean="0"/>
              <a:t>25-04-2022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3FF210A-46B0-46AE-8FEB-9586BC6F0CD2}" type="slidenum">
              <a:rPr lang="en-IN" smtClean="0"/>
              <a:t>‹#›</a:t>
            </a:fld>
            <a:endParaRPr lang="en-IN"/>
          </a:p>
        </p:txBody>
      </p:sp>
    </p:spTree>
    <p:extLst>
      <p:ext uri="{BB962C8B-B14F-4D97-AF65-F5344CB8AC3E}">
        <p14:creationId xmlns:p14="http://schemas.microsoft.com/office/powerpoint/2010/main" val="349452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47596B-CCF1-403A-B136-0E39F629CFA4}" type="datetimeFigureOut">
              <a:rPr lang="en-IN" smtClean="0"/>
              <a:t>25-04-2022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3FF210A-46B0-46AE-8FEB-9586BC6F0CD2}" type="slidenum">
              <a:rPr lang="en-IN" smtClean="0"/>
              <a:t>‹#›</a:t>
            </a:fld>
            <a:endParaRPr lang="en-IN"/>
          </a:p>
        </p:txBody>
      </p:sp>
    </p:spTree>
    <p:extLst>
      <p:ext uri="{BB962C8B-B14F-4D97-AF65-F5344CB8AC3E}">
        <p14:creationId xmlns:p14="http://schemas.microsoft.com/office/powerpoint/2010/main" val="1137500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47596B-CCF1-403A-B136-0E39F629CFA4}" type="datetimeFigureOut">
              <a:rPr lang="en-IN" smtClean="0"/>
              <a:t>25-04-2022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3FF210A-46B0-46AE-8FEB-9586BC6F0CD2}" type="slidenum">
              <a:rPr lang="en-IN" smtClean="0"/>
              <a:t>‹#›</a:t>
            </a:fld>
            <a:endParaRPr lang="en-IN"/>
          </a:p>
        </p:txBody>
      </p:sp>
    </p:spTree>
    <p:extLst>
      <p:ext uri="{BB962C8B-B14F-4D97-AF65-F5344CB8AC3E}">
        <p14:creationId xmlns:p14="http://schemas.microsoft.com/office/powerpoint/2010/main" val="960681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447596B-CCF1-403A-B136-0E39F629CFA4}" type="datetimeFigureOut">
              <a:rPr lang="en-IN" smtClean="0"/>
              <a:t>25-04-2022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3FF210A-46B0-46AE-8FEB-9586BC6F0CD2}" type="slidenum">
              <a:rPr lang="en-IN" smtClean="0"/>
              <a:t>‹#›</a:t>
            </a:fld>
            <a:endParaRPr lang="en-IN"/>
          </a:p>
        </p:txBody>
      </p:sp>
    </p:spTree>
    <p:extLst>
      <p:ext uri="{BB962C8B-B14F-4D97-AF65-F5344CB8AC3E}">
        <p14:creationId xmlns:p14="http://schemas.microsoft.com/office/powerpoint/2010/main" val="3919702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447596B-CCF1-403A-B136-0E39F629CFA4}" type="datetimeFigureOut">
              <a:rPr lang="en-IN" smtClean="0"/>
              <a:t>25-04-2022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3FF210A-46B0-46AE-8FEB-9586BC6F0CD2}" type="slidenum">
              <a:rPr lang="en-IN" smtClean="0"/>
              <a:t>‹#›</a:t>
            </a:fld>
            <a:endParaRPr lang="en-IN"/>
          </a:p>
        </p:txBody>
      </p:sp>
    </p:spTree>
    <p:extLst>
      <p:ext uri="{BB962C8B-B14F-4D97-AF65-F5344CB8AC3E}">
        <p14:creationId xmlns:p14="http://schemas.microsoft.com/office/powerpoint/2010/main" val="460917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447596B-CCF1-403A-B136-0E39F629CFA4}" type="datetimeFigureOut">
              <a:rPr lang="en-IN" smtClean="0"/>
              <a:t>25-04-2022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3FF210A-46B0-46AE-8FEB-9586BC6F0CD2}" type="slidenum">
              <a:rPr lang="en-IN" smtClean="0"/>
              <a:t>‹#›</a:t>
            </a:fld>
            <a:endParaRPr lang="en-IN"/>
          </a:p>
        </p:txBody>
      </p:sp>
    </p:spTree>
    <p:extLst>
      <p:ext uri="{BB962C8B-B14F-4D97-AF65-F5344CB8AC3E}">
        <p14:creationId xmlns:p14="http://schemas.microsoft.com/office/powerpoint/2010/main" val="3636053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447596B-CCF1-403A-B136-0E39F629CFA4}" type="datetimeFigureOut">
              <a:rPr lang="en-IN" smtClean="0"/>
              <a:t>25-04-2022</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3FF210A-46B0-46AE-8FEB-9586BC6F0CD2}" type="slidenum">
              <a:rPr lang="en-IN" smtClean="0"/>
              <a:t>‹#›</a:t>
            </a:fld>
            <a:endParaRPr lang="en-IN"/>
          </a:p>
        </p:txBody>
      </p:sp>
    </p:spTree>
    <p:extLst>
      <p:ext uri="{BB962C8B-B14F-4D97-AF65-F5344CB8AC3E}">
        <p14:creationId xmlns:p14="http://schemas.microsoft.com/office/powerpoint/2010/main" val="4060602682"/>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Layout" Target="../diagrams/layout1.xml"/><Relationship Id="rId7" Type="http://schemas.openxmlformats.org/officeDocument/2006/relationships/image" Target="../media/image4.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8.png"/><Relationship Id="rId5" Type="http://schemas.openxmlformats.org/officeDocument/2006/relationships/diagramColors" Target="../diagrams/colors1.xml"/><Relationship Id="rId10" Type="http://schemas.openxmlformats.org/officeDocument/2006/relationships/image" Target="../media/image7.png"/><Relationship Id="rId4" Type="http://schemas.openxmlformats.org/officeDocument/2006/relationships/diagramQuickStyle" Target="../diagrams/quickStyle1.xml"/><Relationship Id="rId9"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hyperlink" Target="https://www.pngall.com/save-energy-png"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hyperlink" Target="https://creativecommons.org/licenses/by/3.0/" TargetMode="External"/><Relationship Id="rId5" Type="http://schemas.openxmlformats.org/officeDocument/2006/relationships/hyperlink" Target="https://researchoutreach.org/articles/fossilising-fossil-fuels-with-green-alternatives/" TargetMode="Externa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EC3F-3FB0-4B05-9EA0-F711FEA63BF4}"/>
              </a:ext>
            </a:extLst>
          </p:cNvPr>
          <p:cNvSpPr>
            <a:spLocks noGrp="1"/>
          </p:cNvSpPr>
          <p:nvPr>
            <p:ph type="ctrTitle"/>
          </p:nvPr>
        </p:nvSpPr>
        <p:spPr>
          <a:xfrm>
            <a:off x="3039123" y="930273"/>
            <a:ext cx="6113755" cy="1406843"/>
          </a:xfrm>
        </p:spPr>
        <p:txBody>
          <a:bodyPr>
            <a:noAutofit/>
          </a:bodyPr>
          <a:lstStyle/>
          <a:p>
            <a:pPr algn="ctr">
              <a:lnSpc>
                <a:spcPct val="150000"/>
              </a:lnSpc>
            </a:pPr>
            <a:r>
              <a:rPr lang="en-US" sz="4400" dirty="0">
                <a:solidFill>
                  <a:schemeClr val="bg1"/>
                </a:solidFill>
              </a:rPr>
              <a:t>Product Design Practice</a:t>
            </a:r>
            <a:br>
              <a:rPr lang="en-US" sz="4400" dirty="0">
                <a:solidFill>
                  <a:schemeClr val="bg1"/>
                </a:solidFill>
              </a:rPr>
            </a:br>
            <a:r>
              <a:rPr lang="en-US" sz="2000" dirty="0">
                <a:solidFill>
                  <a:schemeClr val="bg1"/>
                </a:solidFill>
              </a:rPr>
              <a:t>INT303 - April 2022</a:t>
            </a:r>
            <a:endParaRPr lang="en-IN" sz="2000" dirty="0">
              <a:solidFill>
                <a:schemeClr val="bg1"/>
              </a:solidFill>
            </a:endParaRPr>
          </a:p>
        </p:txBody>
      </p:sp>
      <p:sp>
        <p:nvSpPr>
          <p:cNvPr id="3" name="Subtitle 2">
            <a:extLst>
              <a:ext uri="{FF2B5EF4-FFF2-40B4-BE49-F238E27FC236}">
                <a16:creationId xmlns:a16="http://schemas.microsoft.com/office/drawing/2014/main" id="{D37328BF-15B7-4520-8AC8-B0203223291C}"/>
              </a:ext>
            </a:extLst>
          </p:cNvPr>
          <p:cNvSpPr>
            <a:spLocks noGrp="1"/>
          </p:cNvSpPr>
          <p:nvPr>
            <p:ph type="subTitle" idx="1"/>
          </p:nvPr>
        </p:nvSpPr>
        <p:spPr>
          <a:xfrm>
            <a:off x="3953136" y="4520884"/>
            <a:ext cx="4285726" cy="1406843"/>
          </a:xfrm>
        </p:spPr>
        <p:txBody>
          <a:bodyPr>
            <a:noAutofit/>
          </a:bodyPr>
          <a:lstStyle/>
          <a:p>
            <a:pPr algn="l" rtl="0" fontAlgn="base">
              <a:spcBef>
                <a:spcPts val="0"/>
              </a:spcBef>
              <a:spcAft>
                <a:spcPts val="0"/>
              </a:spcAft>
            </a:pPr>
            <a:r>
              <a:rPr lang="en-IN" b="0" i="0" u="none" strike="noStrike" dirty="0">
                <a:solidFill>
                  <a:srgbClr val="000000"/>
                </a:solidFill>
                <a:effectLst/>
                <a:latin typeface="Jost"/>
              </a:rPr>
              <a:t>CED19I056 	: Nandita M</a:t>
            </a:r>
          </a:p>
          <a:p>
            <a:pPr algn="l" rtl="0" fontAlgn="base">
              <a:spcBef>
                <a:spcPts val="0"/>
              </a:spcBef>
              <a:spcAft>
                <a:spcPts val="0"/>
              </a:spcAft>
            </a:pPr>
            <a:r>
              <a:rPr lang="en-IN" b="0" i="0" u="none" strike="noStrike" dirty="0">
                <a:solidFill>
                  <a:srgbClr val="000000"/>
                </a:solidFill>
                <a:effectLst/>
                <a:latin typeface="Jost"/>
              </a:rPr>
              <a:t>EDM19B005 	: G Madhu Teja</a:t>
            </a:r>
          </a:p>
          <a:p>
            <a:pPr algn="l" rtl="0" fontAlgn="base">
              <a:spcBef>
                <a:spcPts val="0"/>
              </a:spcBef>
              <a:spcAft>
                <a:spcPts val="0"/>
              </a:spcAft>
            </a:pPr>
            <a:r>
              <a:rPr lang="en-IN" b="0" i="0" u="none" strike="noStrike" dirty="0">
                <a:solidFill>
                  <a:srgbClr val="000000"/>
                </a:solidFill>
                <a:effectLst/>
                <a:latin typeface="Jost"/>
              </a:rPr>
              <a:t>MDM19B007 	: P.V.P.Sai Namruth</a:t>
            </a:r>
          </a:p>
          <a:p>
            <a:pPr algn="l" rtl="0" fontAlgn="base">
              <a:spcBef>
                <a:spcPts val="0"/>
              </a:spcBef>
              <a:spcAft>
                <a:spcPts val="0"/>
              </a:spcAft>
            </a:pPr>
            <a:r>
              <a:rPr lang="en-IN" b="0" i="0" u="none" strike="noStrike" dirty="0">
                <a:solidFill>
                  <a:srgbClr val="000000"/>
                </a:solidFill>
                <a:effectLst/>
                <a:latin typeface="Jost"/>
              </a:rPr>
              <a:t>MDM19B034 	: B.Anupama Sai</a:t>
            </a:r>
            <a:endParaRPr lang="en-IN" dirty="0"/>
          </a:p>
        </p:txBody>
      </p:sp>
      <p:sp>
        <p:nvSpPr>
          <p:cNvPr id="4" name="TextBox 3">
            <a:extLst>
              <a:ext uri="{FF2B5EF4-FFF2-40B4-BE49-F238E27FC236}">
                <a16:creationId xmlns:a16="http://schemas.microsoft.com/office/drawing/2014/main" id="{6C09D3B4-81E8-489A-B554-B55442388863}"/>
              </a:ext>
            </a:extLst>
          </p:cNvPr>
          <p:cNvSpPr txBox="1"/>
          <p:nvPr/>
        </p:nvSpPr>
        <p:spPr>
          <a:xfrm>
            <a:off x="5609158" y="3429053"/>
            <a:ext cx="973683" cy="461665"/>
          </a:xfrm>
          <a:prstGeom prst="rect">
            <a:avLst/>
          </a:prstGeom>
          <a:noFill/>
        </p:spPr>
        <p:txBody>
          <a:bodyPr wrap="square" rtlCol="0">
            <a:spAutoFit/>
          </a:bodyPr>
          <a:lstStyle/>
          <a:p>
            <a:r>
              <a:rPr lang="en-US" sz="2400" dirty="0"/>
              <a:t>B1-18</a:t>
            </a:r>
            <a:endParaRPr lang="en-IN" sz="2400" dirty="0"/>
          </a:p>
        </p:txBody>
      </p:sp>
      <p:sp>
        <p:nvSpPr>
          <p:cNvPr id="5" name="TextBox 4">
            <a:extLst>
              <a:ext uri="{FF2B5EF4-FFF2-40B4-BE49-F238E27FC236}">
                <a16:creationId xmlns:a16="http://schemas.microsoft.com/office/drawing/2014/main" id="{69B1E378-DED3-43A3-9FC3-B0C28E18A187}"/>
              </a:ext>
            </a:extLst>
          </p:cNvPr>
          <p:cNvSpPr txBox="1"/>
          <p:nvPr/>
        </p:nvSpPr>
        <p:spPr>
          <a:xfrm>
            <a:off x="3548109" y="2686594"/>
            <a:ext cx="5095782" cy="584775"/>
          </a:xfrm>
          <a:prstGeom prst="rect">
            <a:avLst/>
          </a:prstGeom>
          <a:noFill/>
        </p:spPr>
        <p:txBody>
          <a:bodyPr wrap="square" rtlCol="0">
            <a:spAutoFit/>
          </a:bodyPr>
          <a:lstStyle/>
          <a:p>
            <a:pPr algn="ctr"/>
            <a:r>
              <a:rPr lang="en-US" sz="3200" dirty="0"/>
              <a:t>Bio Gas Digester</a:t>
            </a:r>
            <a:endParaRPr lang="en-IN" sz="3200" dirty="0"/>
          </a:p>
        </p:txBody>
      </p:sp>
    </p:spTree>
    <p:extLst>
      <p:ext uri="{BB962C8B-B14F-4D97-AF65-F5344CB8AC3E}">
        <p14:creationId xmlns:p14="http://schemas.microsoft.com/office/powerpoint/2010/main" val="1710997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58BDD-8C72-4D56-9801-E2D2D266C340}"/>
              </a:ext>
            </a:extLst>
          </p:cNvPr>
          <p:cNvSpPr>
            <a:spLocks noGrp="1"/>
          </p:cNvSpPr>
          <p:nvPr>
            <p:ph type="title"/>
          </p:nvPr>
        </p:nvSpPr>
        <p:spPr>
          <a:xfrm>
            <a:off x="680322" y="753228"/>
            <a:ext cx="1654506" cy="1080938"/>
          </a:xfrm>
        </p:spPr>
        <p:txBody>
          <a:bodyPr/>
          <a:lstStyle/>
          <a:p>
            <a:r>
              <a:rPr lang="en-US" dirty="0"/>
              <a:t>Results</a:t>
            </a:r>
            <a:endParaRPr lang="en-IN" dirty="0"/>
          </a:p>
        </p:txBody>
      </p:sp>
      <p:sp>
        <p:nvSpPr>
          <p:cNvPr id="15" name="TextBox 14">
            <a:extLst>
              <a:ext uri="{FF2B5EF4-FFF2-40B4-BE49-F238E27FC236}">
                <a16:creationId xmlns:a16="http://schemas.microsoft.com/office/drawing/2014/main" id="{01C0C218-6861-4745-BDF7-5C6DDF1694D1}"/>
              </a:ext>
            </a:extLst>
          </p:cNvPr>
          <p:cNvSpPr txBox="1"/>
          <p:nvPr/>
        </p:nvSpPr>
        <p:spPr>
          <a:xfrm>
            <a:off x="481612" y="2086887"/>
            <a:ext cx="11710387" cy="646331"/>
          </a:xfrm>
          <a:prstGeom prst="rect">
            <a:avLst/>
          </a:prstGeom>
          <a:noFill/>
        </p:spPr>
        <p:txBody>
          <a:bodyPr wrap="square">
            <a:spAutoFit/>
          </a:bodyPr>
          <a:lstStyle/>
          <a:p>
            <a:br>
              <a:rPr lang="en-US" b="0" dirty="0">
                <a:effectLst/>
              </a:rPr>
            </a:br>
            <a:endParaRPr lang="en-IN" dirty="0"/>
          </a:p>
        </p:txBody>
      </p:sp>
      <p:sp>
        <p:nvSpPr>
          <p:cNvPr id="24" name="TextBox 23">
            <a:extLst>
              <a:ext uri="{FF2B5EF4-FFF2-40B4-BE49-F238E27FC236}">
                <a16:creationId xmlns:a16="http://schemas.microsoft.com/office/drawing/2014/main" id="{658D9556-390F-4D0C-86BD-4336013F707C}"/>
              </a:ext>
            </a:extLst>
          </p:cNvPr>
          <p:cNvSpPr txBox="1"/>
          <p:nvPr/>
        </p:nvSpPr>
        <p:spPr>
          <a:xfrm>
            <a:off x="481612" y="2210574"/>
            <a:ext cx="5614388" cy="4647426"/>
          </a:xfrm>
          <a:prstGeom prst="rect">
            <a:avLst/>
          </a:prstGeom>
          <a:noFill/>
        </p:spPr>
        <p:txBody>
          <a:bodyPr wrap="square">
            <a:spAutoFit/>
          </a:bodyPr>
          <a:lstStyle/>
          <a:p>
            <a:pPr rtl="0">
              <a:spcBef>
                <a:spcPts val="0"/>
              </a:spcBef>
              <a:spcAft>
                <a:spcPts val="0"/>
              </a:spcAft>
            </a:pPr>
            <a:r>
              <a:rPr lang="en-US" i="0" u="none" strike="noStrike" dirty="0">
                <a:solidFill>
                  <a:srgbClr val="282829"/>
                </a:solidFill>
                <a:effectLst/>
                <a:latin typeface="Arial" panose="020B0604020202020204" pitchFamily="34" charset="0"/>
              </a:rPr>
              <a:t>1 L LPG = 1.05 m3 of biogas. </a:t>
            </a:r>
            <a:br>
              <a:rPr lang="en-US" dirty="0">
                <a:effectLst/>
              </a:rPr>
            </a:br>
            <a:r>
              <a:rPr lang="en-US" sz="1600" i="0" u="none" strike="noStrike" dirty="0">
                <a:solidFill>
                  <a:srgbClr val="282829"/>
                </a:solidFill>
                <a:effectLst/>
                <a:latin typeface="Arial" panose="020B0604020202020204" pitchFamily="34" charset="0"/>
              </a:rPr>
              <a:t>1 kg LPG = 2.1 m3 of biogas.</a:t>
            </a:r>
          </a:p>
          <a:p>
            <a:pPr rtl="0">
              <a:spcBef>
                <a:spcPts val="0"/>
              </a:spcBef>
              <a:spcAft>
                <a:spcPts val="0"/>
              </a:spcAft>
            </a:pPr>
            <a:br>
              <a:rPr lang="en-US" sz="1600" dirty="0">
                <a:effectLst/>
              </a:rPr>
            </a:br>
            <a:r>
              <a:rPr lang="en-US" sz="1600" b="1" i="0" u="none" strike="noStrike" dirty="0">
                <a:solidFill>
                  <a:srgbClr val="000000"/>
                </a:solidFill>
                <a:effectLst/>
                <a:latin typeface="Roboto" panose="02000000000000000000" pitchFamily="2" charset="0"/>
              </a:rPr>
              <a:t>LPG to Biogas Comparison</a:t>
            </a:r>
            <a:endParaRPr lang="en-US" sz="1600" b="1" i="0" u="none" strike="noStrike" dirty="0">
              <a:solidFill>
                <a:srgbClr val="000000"/>
              </a:solidFill>
              <a:latin typeface="Roboto" panose="02000000000000000000" pitchFamily="2" charset="0"/>
            </a:endParaRPr>
          </a:p>
          <a:p>
            <a:pPr marL="285750" indent="-285750" rtl="0">
              <a:spcBef>
                <a:spcPts val="0"/>
              </a:spcBef>
              <a:spcAft>
                <a:spcPts val="0"/>
              </a:spcAft>
              <a:buFont typeface="Arial" panose="020B0604020202020204" pitchFamily="34" charset="0"/>
              <a:buChar char="•"/>
            </a:pPr>
            <a:r>
              <a:rPr lang="en-US" sz="1600" i="0" u="none" strike="noStrike" dirty="0">
                <a:solidFill>
                  <a:srgbClr val="282829"/>
                </a:solidFill>
                <a:effectLst/>
                <a:latin typeface="Arial" panose="020B0604020202020204" pitchFamily="34" charset="0"/>
              </a:rPr>
              <a:t>1kg if well digested, it yields 0.3m</a:t>
            </a:r>
            <a:r>
              <a:rPr lang="en-US" sz="1600" i="0" u="none" strike="noStrike" baseline="30000" dirty="0">
                <a:solidFill>
                  <a:srgbClr val="282829"/>
                </a:solidFill>
                <a:effectLst/>
                <a:latin typeface="Arial" panose="020B0604020202020204" pitchFamily="34" charset="0"/>
              </a:rPr>
              <a:t>3</a:t>
            </a:r>
          </a:p>
          <a:p>
            <a:pPr marL="285750" indent="-285750" rtl="0">
              <a:spcBef>
                <a:spcPts val="0"/>
              </a:spcBef>
              <a:spcAft>
                <a:spcPts val="0"/>
              </a:spcAft>
              <a:buFont typeface="Arial" panose="020B0604020202020204" pitchFamily="34" charset="0"/>
              <a:buChar char="•"/>
            </a:pPr>
            <a:r>
              <a:rPr lang="en-US" sz="1600" i="0" u="none" strike="noStrike" dirty="0">
                <a:solidFill>
                  <a:srgbClr val="282829"/>
                </a:solidFill>
                <a:effectLst/>
                <a:latin typeface="Arial" panose="020B0604020202020204" pitchFamily="34" charset="0"/>
              </a:rPr>
              <a:t>1 cylinder(14.2kg of LPG) can be used for 1.16months.</a:t>
            </a:r>
          </a:p>
          <a:p>
            <a:pPr marL="285750" indent="-285750" rtl="0">
              <a:spcBef>
                <a:spcPts val="0"/>
              </a:spcBef>
              <a:spcAft>
                <a:spcPts val="0"/>
              </a:spcAft>
              <a:buFont typeface="Arial" panose="020B0604020202020204" pitchFamily="34" charset="0"/>
              <a:buChar char="•"/>
            </a:pPr>
            <a:r>
              <a:rPr lang="en-US" sz="1600" dirty="0">
                <a:solidFill>
                  <a:srgbClr val="282829"/>
                </a:solidFill>
                <a:latin typeface="Arial" panose="020B0604020202020204" pitchFamily="34" charset="0"/>
              </a:rPr>
              <a:t>W</a:t>
            </a:r>
            <a:r>
              <a:rPr lang="en-US" sz="1600" i="0" u="none" strike="noStrike" dirty="0">
                <a:solidFill>
                  <a:srgbClr val="282829"/>
                </a:solidFill>
                <a:effectLst/>
                <a:latin typeface="Arial" panose="020B0604020202020204" pitchFamily="34" charset="0"/>
              </a:rPr>
              <a:t>e produce 0.887kg of waste per day which equals 0.887*0.3= 0.2661m</a:t>
            </a:r>
            <a:r>
              <a:rPr lang="en-US" sz="1600" i="0" u="none" strike="noStrike" baseline="30000" dirty="0">
                <a:solidFill>
                  <a:srgbClr val="282829"/>
                </a:solidFill>
                <a:effectLst/>
                <a:latin typeface="Arial" panose="020B0604020202020204" pitchFamily="34" charset="0"/>
              </a:rPr>
              <a:t>3</a:t>
            </a:r>
            <a:r>
              <a:rPr lang="en-US" sz="1600" i="0" u="none" strike="noStrike" dirty="0">
                <a:solidFill>
                  <a:srgbClr val="282829"/>
                </a:solidFill>
                <a:effectLst/>
                <a:latin typeface="Arial" panose="020B0604020202020204" pitchFamily="34" charset="0"/>
              </a:rPr>
              <a:t> of biogas.</a:t>
            </a:r>
          </a:p>
          <a:p>
            <a:pPr marL="285750" indent="-285750" rtl="0">
              <a:spcBef>
                <a:spcPts val="0"/>
              </a:spcBef>
              <a:spcAft>
                <a:spcPts val="0"/>
              </a:spcAft>
              <a:buFont typeface="Arial" panose="020B0604020202020204" pitchFamily="34" charset="0"/>
              <a:buChar char="•"/>
            </a:pPr>
            <a:r>
              <a:rPr lang="en-US" sz="1600" i="0" u="none" strike="noStrike" dirty="0">
                <a:solidFill>
                  <a:srgbClr val="282829"/>
                </a:solidFill>
                <a:effectLst/>
                <a:latin typeface="Arial" panose="020B0604020202020204" pitchFamily="34" charset="0"/>
              </a:rPr>
              <a:t>Therefore to satisfy this we need to produce 14.2*2.1 m</a:t>
            </a:r>
            <a:r>
              <a:rPr lang="en-US" sz="1600" baseline="30000" dirty="0">
                <a:solidFill>
                  <a:srgbClr val="282829"/>
                </a:solidFill>
                <a:latin typeface="Arial" panose="020B0604020202020204" pitchFamily="34" charset="0"/>
              </a:rPr>
              <a:t>3</a:t>
            </a:r>
            <a:r>
              <a:rPr lang="en-US" sz="1600" i="0" u="none" strike="noStrike" dirty="0">
                <a:solidFill>
                  <a:srgbClr val="282829"/>
                </a:solidFill>
                <a:effectLst/>
                <a:latin typeface="Arial" panose="020B0604020202020204" pitchFamily="34" charset="0"/>
              </a:rPr>
              <a:t> biogas=29.82m</a:t>
            </a:r>
            <a:r>
              <a:rPr lang="en-US" sz="1600" baseline="30000" dirty="0">
                <a:solidFill>
                  <a:srgbClr val="282829"/>
                </a:solidFill>
                <a:latin typeface="Arial" panose="020B0604020202020204" pitchFamily="34" charset="0"/>
              </a:rPr>
              <a:t>3</a:t>
            </a:r>
            <a:r>
              <a:rPr lang="en-US" sz="1600" i="0" u="none" strike="noStrike" dirty="0">
                <a:solidFill>
                  <a:srgbClr val="282829"/>
                </a:solidFill>
                <a:effectLst/>
                <a:latin typeface="Arial" panose="020B0604020202020204" pitchFamily="34" charset="0"/>
              </a:rPr>
              <a:t> Per 1.16 months to get uninterrupted gas.</a:t>
            </a:r>
          </a:p>
          <a:p>
            <a:pPr marL="285750" indent="-285750" rtl="0">
              <a:spcBef>
                <a:spcPts val="0"/>
              </a:spcBef>
              <a:spcAft>
                <a:spcPts val="0"/>
              </a:spcAft>
              <a:buFont typeface="Arial" panose="020B0604020202020204" pitchFamily="34" charset="0"/>
              <a:buChar char="•"/>
            </a:pPr>
            <a:r>
              <a:rPr lang="en-US" sz="1600" i="0" u="none" strike="noStrike" dirty="0">
                <a:solidFill>
                  <a:srgbClr val="282829"/>
                </a:solidFill>
                <a:effectLst/>
                <a:latin typeface="Arial" panose="020B0604020202020204" pitchFamily="34" charset="0"/>
              </a:rPr>
              <a:t>This means we can produce 3.201 times less biogas than required with waste generated per day.</a:t>
            </a:r>
            <a:br>
              <a:rPr lang="en-US" sz="1600" dirty="0">
                <a:effectLst/>
              </a:rPr>
            </a:br>
            <a:r>
              <a:rPr lang="en-US" sz="1600" i="0" u="none" strike="noStrike" dirty="0">
                <a:solidFill>
                  <a:srgbClr val="282829"/>
                </a:solidFill>
                <a:effectLst/>
                <a:latin typeface="Arial" panose="020B0604020202020204" pitchFamily="34" charset="0"/>
              </a:rPr>
              <a:t>29.82m</a:t>
            </a:r>
            <a:r>
              <a:rPr lang="en-US" sz="1600" baseline="30000" dirty="0">
                <a:solidFill>
                  <a:srgbClr val="282829"/>
                </a:solidFill>
                <a:latin typeface="Arial" panose="020B0604020202020204" pitchFamily="34" charset="0"/>
              </a:rPr>
              <a:t>3</a:t>
            </a:r>
            <a:r>
              <a:rPr lang="en-US" sz="1600" i="0" u="none" strike="noStrike" dirty="0">
                <a:solidFill>
                  <a:srgbClr val="282829"/>
                </a:solidFill>
                <a:effectLst/>
                <a:latin typeface="Arial" panose="020B0604020202020204" pitchFamily="34" charset="0"/>
              </a:rPr>
              <a:t>/35days	= 0.852m</a:t>
            </a:r>
            <a:r>
              <a:rPr lang="en-US" sz="1600" i="0" u="none" strike="noStrike" baseline="30000" dirty="0">
                <a:solidFill>
                  <a:srgbClr val="282829"/>
                </a:solidFill>
                <a:effectLst/>
                <a:latin typeface="Arial" panose="020B0604020202020204" pitchFamily="34" charset="0"/>
              </a:rPr>
              <a:t>3</a:t>
            </a:r>
            <a:r>
              <a:rPr lang="en-US" sz="1600" i="0" u="none" strike="noStrike" dirty="0">
                <a:solidFill>
                  <a:srgbClr val="282829"/>
                </a:solidFill>
                <a:effectLst/>
                <a:latin typeface="Arial" panose="020B0604020202020204" pitchFamily="34" charset="0"/>
              </a:rPr>
              <a:t>/day has to be produced.</a:t>
            </a:r>
          </a:p>
          <a:p>
            <a:pPr marL="285750" indent="-285750" rtl="0">
              <a:spcBef>
                <a:spcPts val="0"/>
              </a:spcBef>
              <a:spcAft>
                <a:spcPts val="0"/>
              </a:spcAft>
              <a:buFont typeface="Arial" panose="020B0604020202020204" pitchFamily="34" charset="0"/>
              <a:buChar char="•"/>
            </a:pPr>
            <a:r>
              <a:rPr lang="en-US" sz="1600" i="0" u="none" strike="noStrike" dirty="0">
                <a:solidFill>
                  <a:srgbClr val="282829"/>
                </a:solidFill>
                <a:effectLst/>
                <a:latin typeface="Arial" panose="020B0604020202020204" pitchFamily="34" charset="0"/>
              </a:rPr>
              <a:t>So we can use our biogas digester 11 days a 1.16 </a:t>
            </a:r>
            <a:r>
              <a:rPr lang="en-US" i="0" u="none" strike="noStrike" dirty="0">
                <a:solidFill>
                  <a:srgbClr val="282829"/>
                </a:solidFill>
                <a:effectLst/>
                <a:latin typeface="Arial" panose="020B0604020202020204" pitchFamily="34" charset="0"/>
              </a:rPr>
              <a:t>months.</a:t>
            </a:r>
            <a:endParaRPr lang="en-US" dirty="0">
              <a:effectLst/>
            </a:endParaRPr>
          </a:p>
          <a:p>
            <a:br>
              <a:rPr lang="en-US" b="0" dirty="0">
                <a:effectLst/>
              </a:rPr>
            </a:br>
            <a:endParaRPr lang="en-IN" dirty="0"/>
          </a:p>
        </p:txBody>
      </p:sp>
      <p:sp>
        <p:nvSpPr>
          <p:cNvPr id="5" name="TextBox 4">
            <a:extLst>
              <a:ext uri="{FF2B5EF4-FFF2-40B4-BE49-F238E27FC236}">
                <a16:creationId xmlns:a16="http://schemas.microsoft.com/office/drawing/2014/main" id="{0DC8332F-ADDE-4956-83AF-64E8275C822F}"/>
              </a:ext>
            </a:extLst>
          </p:cNvPr>
          <p:cNvSpPr txBox="1"/>
          <p:nvPr/>
        </p:nvSpPr>
        <p:spPr>
          <a:xfrm>
            <a:off x="6291100" y="2210574"/>
            <a:ext cx="5614388" cy="4329903"/>
          </a:xfrm>
          <a:prstGeom prst="rect">
            <a:avLst/>
          </a:prstGeom>
          <a:noFill/>
        </p:spPr>
        <p:txBody>
          <a:bodyPr wrap="square">
            <a:spAutoFit/>
          </a:bodyPr>
          <a:lstStyle/>
          <a:p>
            <a:pPr rtl="0">
              <a:spcBef>
                <a:spcPts val="1000"/>
              </a:spcBef>
              <a:spcAft>
                <a:spcPts val="1600"/>
              </a:spcAft>
            </a:pPr>
            <a:r>
              <a:rPr lang="en-US" sz="1600" b="0" i="0" u="none" strike="noStrike" dirty="0">
                <a:solidFill>
                  <a:srgbClr val="282829"/>
                </a:solidFill>
                <a:effectLst/>
                <a:latin typeface="Arial" panose="020B0604020202020204" pitchFamily="34" charset="0"/>
              </a:rPr>
              <a:t>In order for these bacteria to work properly and achieve the desired end products, the following conditions have to be well balanced</a:t>
            </a:r>
            <a:endParaRPr lang="en-US" sz="1600" b="0" dirty="0">
              <a:effectLst/>
            </a:endParaRPr>
          </a:p>
          <a:p>
            <a:pPr marL="285750" indent="-285750" rtl="0" fontAlgn="base">
              <a:lnSpc>
                <a:spcPct val="150000"/>
              </a:lnSpc>
              <a:spcBef>
                <a:spcPts val="1000"/>
              </a:spcBef>
              <a:spcAft>
                <a:spcPts val="0"/>
              </a:spcAft>
              <a:buFont typeface="Arial" panose="020B0604020202020204" pitchFamily="34" charset="0"/>
              <a:buChar char="•"/>
            </a:pPr>
            <a:r>
              <a:rPr lang="en-US" sz="1600" b="0" i="0" u="none" strike="noStrike" dirty="0">
                <a:solidFill>
                  <a:srgbClr val="282829"/>
                </a:solidFill>
                <a:effectLst/>
                <a:latin typeface="Arial" panose="020B0604020202020204" pitchFamily="34" charset="0"/>
              </a:rPr>
              <a:t>The dilution of the substrate i.e. amount of water to dilute the animal waste. </a:t>
            </a:r>
          </a:p>
          <a:p>
            <a:pPr marL="285750" indent="-285750" rtl="0" fontAlgn="base">
              <a:lnSpc>
                <a:spcPct val="150000"/>
              </a:lnSpc>
              <a:spcBef>
                <a:spcPts val="1000"/>
              </a:spcBef>
              <a:spcAft>
                <a:spcPts val="0"/>
              </a:spcAft>
              <a:buFont typeface="Arial" panose="020B0604020202020204" pitchFamily="34" charset="0"/>
              <a:buChar char="•"/>
            </a:pPr>
            <a:r>
              <a:rPr lang="en-US" sz="1600" b="0" i="0" u="none" strike="noStrike" dirty="0">
                <a:solidFill>
                  <a:srgbClr val="282829"/>
                </a:solidFill>
                <a:effectLst/>
                <a:latin typeface="Arial" panose="020B0604020202020204" pitchFamily="34" charset="0"/>
              </a:rPr>
              <a:t>The optimum temperature should be 35</a:t>
            </a:r>
            <a:r>
              <a:rPr lang="en-IN" sz="1600" b="0" i="0" dirty="0">
                <a:solidFill>
                  <a:srgbClr val="202124"/>
                </a:solidFill>
                <a:effectLst/>
                <a:latin typeface="arial" panose="020B0604020202020204" pitchFamily="34" charset="0"/>
              </a:rPr>
              <a:t> °C.</a:t>
            </a:r>
            <a:r>
              <a:rPr lang="en-US" sz="1600" b="0" i="0" u="none" strike="noStrike" dirty="0">
                <a:solidFill>
                  <a:srgbClr val="282829"/>
                </a:solidFill>
                <a:effectLst/>
                <a:latin typeface="Arial" panose="020B0604020202020204" pitchFamily="34" charset="0"/>
              </a:rPr>
              <a:t>Type of substrate (due to their suitable carbon to Nitrogen (C: N) ratio and total solid content cattle, pig and poultry manures are recommended).</a:t>
            </a:r>
          </a:p>
          <a:p>
            <a:pPr marL="285750" indent="-285750" rtl="0" fontAlgn="base">
              <a:lnSpc>
                <a:spcPct val="150000"/>
              </a:lnSpc>
              <a:spcBef>
                <a:spcPts val="1000"/>
              </a:spcBef>
              <a:spcAft>
                <a:spcPts val="0"/>
              </a:spcAft>
              <a:buFont typeface="Arial" panose="020B0604020202020204" pitchFamily="34" charset="0"/>
              <a:buChar char="•"/>
            </a:pPr>
            <a:r>
              <a:rPr lang="en-US" sz="1600" b="0" i="0" u="none" strike="noStrike" dirty="0">
                <a:solidFill>
                  <a:srgbClr val="282829"/>
                </a:solidFill>
                <a:effectLst/>
                <a:latin typeface="Arial" panose="020B0604020202020204" pitchFamily="34" charset="0"/>
              </a:rPr>
              <a:t>Rate of feeding the digester (overfeeding can lead to accumulation of volatile fatty acids).</a:t>
            </a:r>
          </a:p>
        </p:txBody>
      </p:sp>
      <p:sp>
        <p:nvSpPr>
          <p:cNvPr id="7" name="Title 1">
            <a:extLst>
              <a:ext uri="{FF2B5EF4-FFF2-40B4-BE49-F238E27FC236}">
                <a16:creationId xmlns:a16="http://schemas.microsoft.com/office/drawing/2014/main" id="{FE6AC3A0-191A-460A-BEF3-B6FA1E65D7F0}"/>
              </a:ext>
            </a:extLst>
          </p:cNvPr>
          <p:cNvSpPr txBox="1">
            <a:spLocks/>
          </p:cNvSpPr>
          <p:nvPr/>
        </p:nvSpPr>
        <p:spPr>
          <a:xfrm>
            <a:off x="6399021" y="753228"/>
            <a:ext cx="3322028"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Requirements</a:t>
            </a:r>
            <a:endParaRPr lang="en-IN" dirty="0"/>
          </a:p>
        </p:txBody>
      </p:sp>
    </p:spTree>
    <p:extLst>
      <p:ext uri="{BB962C8B-B14F-4D97-AF65-F5344CB8AC3E}">
        <p14:creationId xmlns:p14="http://schemas.microsoft.com/office/powerpoint/2010/main" val="3886578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55817-913D-482D-8444-DB67B3F29D3A}"/>
              </a:ext>
            </a:extLst>
          </p:cNvPr>
          <p:cNvSpPr>
            <a:spLocks noGrp="1"/>
          </p:cNvSpPr>
          <p:nvPr>
            <p:ph type="title"/>
          </p:nvPr>
        </p:nvSpPr>
        <p:spPr/>
        <p:txBody>
          <a:bodyPr/>
          <a:lstStyle/>
          <a:p>
            <a:r>
              <a:rPr lang="en-US" dirty="0"/>
              <a:t>Future Enhancement</a:t>
            </a:r>
            <a:endParaRPr lang="en-IN" dirty="0"/>
          </a:p>
        </p:txBody>
      </p:sp>
      <p:sp>
        <p:nvSpPr>
          <p:cNvPr id="3" name="Content Placeholder 2">
            <a:extLst>
              <a:ext uri="{FF2B5EF4-FFF2-40B4-BE49-F238E27FC236}">
                <a16:creationId xmlns:a16="http://schemas.microsoft.com/office/drawing/2014/main" id="{827064D8-8911-499C-9DA2-850FC2F90BE2}"/>
              </a:ext>
            </a:extLst>
          </p:cNvPr>
          <p:cNvSpPr>
            <a:spLocks noGrp="1"/>
          </p:cNvSpPr>
          <p:nvPr>
            <p:ph idx="1"/>
          </p:nvPr>
        </p:nvSpPr>
        <p:spPr>
          <a:xfrm>
            <a:off x="680321" y="2336872"/>
            <a:ext cx="11233512" cy="3957395"/>
          </a:xfrm>
        </p:spPr>
        <p:txBody>
          <a:bodyPr>
            <a:normAutofit fontScale="92500"/>
          </a:bodyPr>
          <a:lstStyle/>
          <a:p>
            <a:r>
              <a:rPr lang="en-US" dirty="0">
                <a:solidFill>
                  <a:schemeClr val="bg1"/>
                </a:solidFill>
                <a:effectLst/>
              </a:rPr>
              <a:t>Use of Solar Panel for maintaining the temperature of the digester</a:t>
            </a:r>
          </a:p>
          <a:p>
            <a:pPr lvl="1"/>
            <a:r>
              <a:rPr lang="en-US" dirty="0">
                <a:solidFill>
                  <a:schemeClr val="bg1"/>
                </a:solidFill>
                <a:effectLst/>
              </a:rPr>
              <a:t>We can use solar panel for all the energy requirements of the digester</a:t>
            </a:r>
          </a:p>
          <a:p>
            <a:pPr lvl="1"/>
            <a:endParaRPr lang="en-US" dirty="0">
              <a:solidFill>
                <a:schemeClr val="bg1"/>
              </a:solidFill>
              <a:effectLst/>
            </a:endParaRPr>
          </a:p>
          <a:p>
            <a:r>
              <a:rPr lang="en-US" dirty="0">
                <a:solidFill>
                  <a:schemeClr val="bg1"/>
                </a:solidFill>
                <a:effectLst/>
              </a:rPr>
              <a:t>App dedicated for monitoring the Gas available </a:t>
            </a:r>
          </a:p>
          <a:p>
            <a:pPr lvl="1"/>
            <a:r>
              <a:rPr lang="en-US" dirty="0">
                <a:solidFill>
                  <a:schemeClr val="bg1"/>
                </a:solidFill>
                <a:effectLst/>
              </a:rPr>
              <a:t>Here the user can make use of the app for knowing the how many days the gas will last for approximately.</a:t>
            </a:r>
          </a:p>
          <a:p>
            <a:pPr lvl="1"/>
            <a:endParaRPr lang="en-US" dirty="0">
              <a:solidFill>
                <a:schemeClr val="bg1"/>
              </a:solidFill>
              <a:effectLst/>
            </a:endParaRPr>
          </a:p>
          <a:p>
            <a:r>
              <a:rPr lang="en-US" dirty="0">
                <a:solidFill>
                  <a:schemeClr val="bg1"/>
                </a:solidFill>
                <a:effectLst/>
              </a:rPr>
              <a:t>Automation of manual processes of filling water and calculate the time required to digest the waste</a:t>
            </a:r>
          </a:p>
          <a:p>
            <a:r>
              <a:rPr lang="en-GB" u="none" strike="noStrike" dirty="0">
                <a:solidFill>
                  <a:srgbClr val="282829"/>
                </a:solidFill>
                <a:effectLst/>
                <a:latin typeface="+mj-lt"/>
                <a:ea typeface="Arial" panose="020B0604020202020204" pitchFamily="34" charset="0"/>
              </a:rPr>
              <a:t>The double locking mechanisms like using butterfly valve technique can be used at the inlet to reduce the release of the bad smell from the inlet opening.</a:t>
            </a:r>
            <a:endParaRPr lang="en-IN" u="none" strike="noStrike" dirty="0">
              <a:effectLst/>
              <a:latin typeface="+mj-lt"/>
              <a:ea typeface="Arial" panose="020B0604020202020204" pitchFamily="34" charset="0"/>
            </a:endParaRPr>
          </a:p>
          <a:p>
            <a:endParaRPr lang="en-US" dirty="0">
              <a:solidFill>
                <a:schemeClr val="bg1"/>
              </a:solidFill>
              <a:effectLst/>
            </a:endParaRPr>
          </a:p>
        </p:txBody>
      </p:sp>
    </p:spTree>
    <p:extLst>
      <p:ext uri="{BB962C8B-B14F-4D97-AF65-F5344CB8AC3E}">
        <p14:creationId xmlns:p14="http://schemas.microsoft.com/office/powerpoint/2010/main" val="4195200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5F2B4-7D86-4256-88F4-C2D65E35C8AD}"/>
              </a:ext>
            </a:extLst>
          </p:cNvPr>
          <p:cNvSpPr>
            <a:spLocks noGrp="1"/>
          </p:cNvSpPr>
          <p:nvPr>
            <p:ph type="title"/>
          </p:nvPr>
        </p:nvSpPr>
        <p:spPr/>
        <p:txBody>
          <a:bodyPr/>
          <a:lstStyle/>
          <a:p>
            <a:r>
              <a:rPr lang="en-US" dirty="0"/>
              <a:t>Roadmap</a:t>
            </a:r>
            <a:endParaRPr lang="en-IN" dirty="0"/>
          </a:p>
        </p:txBody>
      </p:sp>
      <p:graphicFrame>
        <p:nvGraphicFramePr>
          <p:cNvPr id="4" name="Diagram 3">
            <a:extLst>
              <a:ext uri="{FF2B5EF4-FFF2-40B4-BE49-F238E27FC236}">
                <a16:creationId xmlns:a16="http://schemas.microsoft.com/office/drawing/2014/main" id="{1FC6EA74-518B-4C96-8BD2-E18172582A71}"/>
              </a:ext>
            </a:extLst>
          </p:cNvPr>
          <p:cNvGraphicFramePr/>
          <p:nvPr>
            <p:extLst>
              <p:ext uri="{D42A27DB-BD31-4B8C-83A1-F6EECF244321}">
                <p14:modId xmlns:p14="http://schemas.microsoft.com/office/powerpoint/2010/main" val="155302295"/>
              </p:ext>
            </p:extLst>
          </p:nvPr>
        </p:nvGraphicFramePr>
        <p:xfrm>
          <a:off x="365463" y="3613499"/>
          <a:ext cx="11461073" cy="35194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What is Ideation – and How to Prepare for Ideation Sessions | Interaction  Design Foundation (IxDF)">
            <a:extLst>
              <a:ext uri="{FF2B5EF4-FFF2-40B4-BE49-F238E27FC236}">
                <a16:creationId xmlns:a16="http://schemas.microsoft.com/office/drawing/2014/main" id="{7455C5EB-B3A0-4C24-895E-2A3C412320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6140" y="4722920"/>
            <a:ext cx="1782002" cy="7834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 Reasons Your Startup Needs a Business Plan | SCORE">
            <a:extLst>
              <a:ext uri="{FF2B5EF4-FFF2-40B4-BE49-F238E27FC236}">
                <a16:creationId xmlns:a16="http://schemas.microsoft.com/office/drawing/2014/main" id="{B58D3BAA-AD5B-45D8-9A99-A81F6856A6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5759" y="3874641"/>
            <a:ext cx="1698039" cy="10191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verything You Need to Know for Building MVP for Startups">
            <a:extLst>
              <a:ext uri="{FF2B5EF4-FFF2-40B4-BE49-F238E27FC236}">
                <a16:creationId xmlns:a16="http://schemas.microsoft.com/office/drawing/2014/main" id="{B131E3E5-0504-43B0-8445-8EE6C694F0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8948" y="3334172"/>
            <a:ext cx="1775256" cy="10809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WOT analysis - Wikipedia">
            <a:extLst>
              <a:ext uri="{FF2B5EF4-FFF2-40B4-BE49-F238E27FC236}">
                <a16:creationId xmlns:a16="http://schemas.microsoft.com/office/drawing/2014/main" id="{FD23B75F-9407-465D-A13F-17A1431E7A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79354" y="2569793"/>
            <a:ext cx="1790607" cy="134941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rototype outline icon thin style design from Vector Image">
            <a:extLst>
              <a:ext uri="{FF2B5EF4-FFF2-40B4-BE49-F238E27FC236}">
                <a16:creationId xmlns:a16="http://schemas.microsoft.com/office/drawing/2014/main" id="{6080244D-DB5C-41E1-A994-5DBF78E2279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7876"/>
          <a:stretch/>
        </p:blipFill>
        <p:spPr bwMode="auto">
          <a:xfrm>
            <a:off x="9145111" y="2303819"/>
            <a:ext cx="1790606" cy="1148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282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66F6-908F-4CAB-86D2-4EAF0F8CBCBD}"/>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42B364F5-6ACC-4B43-9DF1-5D08D927D958}"/>
              </a:ext>
            </a:extLst>
          </p:cNvPr>
          <p:cNvSpPr>
            <a:spLocks noGrp="1"/>
          </p:cNvSpPr>
          <p:nvPr>
            <p:ph idx="1"/>
          </p:nvPr>
        </p:nvSpPr>
        <p:spPr>
          <a:xfrm>
            <a:off x="229451" y="2110105"/>
            <a:ext cx="6064817" cy="4459371"/>
          </a:xfrm>
        </p:spPr>
        <p:txBody>
          <a:bodyPr>
            <a:noAutofit/>
          </a:bodyPr>
          <a:lstStyle/>
          <a:p>
            <a:r>
              <a:rPr lang="en-US" sz="1600" dirty="0">
                <a:solidFill>
                  <a:schemeClr val="bg1"/>
                </a:solidFill>
                <a:effectLst/>
              </a:rPr>
              <a:t>The demand of energy has been increased over the years as the sequence by increasing of the world population .Fossil fuels are exhausting and the emission products of these fuels have been causing some damages to the environment.</a:t>
            </a:r>
          </a:p>
          <a:p>
            <a:r>
              <a:rPr lang="en-US" sz="1600" dirty="0">
                <a:solidFill>
                  <a:schemeClr val="bg1"/>
                </a:solidFill>
                <a:effectLst/>
              </a:rPr>
              <a:t>Bioenergy is an energy obtained from any fuel that is originated from biomass, which includes recently living organisms and their metabolic by-products </a:t>
            </a:r>
          </a:p>
          <a:p>
            <a:r>
              <a:rPr lang="en-US" sz="1600" dirty="0">
                <a:solidFill>
                  <a:schemeClr val="bg1"/>
                </a:solidFill>
                <a:effectLst/>
              </a:rPr>
              <a:t>Biofuels are eco-friendly and renewable resources of energy</a:t>
            </a:r>
          </a:p>
          <a:p>
            <a:r>
              <a:rPr lang="en-US" sz="1600" dirty="0">
                <a:solidFill>
                  <a:schemeClr val="bg1"/>
                </a:solidFill>
                <a:effectLst/>
              </a:rPr>
              <a:t>Biogas technology is used to convert the organic waste into energy. The use of energy and manure can lead to social economic benefits, green environment, and also contributes towards sustainable development Biogas technology is also a source of nutrient-rich organic fertilizer.</a:t>
            </a:r>
          </a:p>
          <a:p>
            <a:r>
              <a:rPr lang="en-US" sz="1600" dirty="0">
                <a:solidFill>
                  <a:schemeClr val="bg1"/>
                </a:solidFill>
                <a:effectLst/>
              </a:rPr>
              <a:t>Biogas generation serves three important functions: waste removal, environmental management, and energy production. The first and most direct use of biogas is for heating and domestic purposes </a:t>
            </a:r>
            <a:r>
              <a:rPr lang="en-US" sz="1600" b="0" i="0" dirty="0">
                <a:solidFill>
                  <a:srgbClr val="000000"/>
                </a:solidFill>
                <a:effectLst/>
                <a:latin typeface="Book Antiqua" panose="02040602050305030304" pitchFamily="18" charset="0"/>
              </a:rPr>
              <a:t>.</a:t>
            </a:r>
            <a:endParaRPr lang="en-IN" sz="1600" dirty="0">
              <a:effectLst/>
              <a:latin typeface="Book Antiqua" panose="02040602050305030304" pitchFamily="18" charset="0"/>
            </a:endParaRPr>
          </a:p>
        </p:txBody>
      </p:sp>
      <p:pic>
        <p:nvPicPr>
          <p:cNvPr id="5" name="Picture 4">
            <a:extLst>
              <a:ext uri="{FF2B5EF4-FFF2-40B4-BE49-F238E27FC236}">
                <a16:creationId xmlns:a16="http://schemas.microsoft.com/office/drawing/2014/main" id="{A580214B-E33A-47B7-8C18-D4A037A9EB3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691348" y="539640"/>
            <a:ext cx="1352490" cy="1294526"/>
          </a:xfrm>
          <a:prstGeom prst="rect">
            <a:avLst/>
          </a:prstGeom>
        </p:spPr>
      </p:pic>
      <p:pic>
        <p:nvPicPr>
          <p:cNvPr id="10" name="Picture 9">
            <a:extLst>
              <a:ext uri="{FF2B5EF4-FFF2-40B4-BE49-F238E27FC236}">
                <a16:creationId xmlns:a16="http://schemas.microsoft.com/office/drawing/2014/main" id="{44DAEF0A-2E75-4C32-A33C-6796E3AA016E}"/>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32" r="21127"/>
          <a:stretch/>
        </p:blipFill>
        <p:spPr>
          <a:xfrm>
            <a:off x="7776840" y="2316144"/>
            <a:ext cx="3728621" cy="4305672"/>
          </a:xfrm>
          <a:prstGeom prst="rect">
            <a:avLst/>
          </a:prstGeom>
        </p:spPr>
      </p:pic>
      <p:sp>
        <p:nvSpPr>
          <p:cNvPr id="11" name="TextBox 10">
            <a:extLst>
              <a:ext uri="{FF2B5EF4-FFF2-40B4-BE49-F238E27FC236}">
                <a16:creationId xmlns:a16="http://schemas.microsoft.com/office/drawing/2014/main" id="{E7E1A7B1-E97C-41B2-9993-82BB837858CE}"/>
              </a:ext>
            </a:extLst>
          </p:cNvPr>
          <p:cNvSpPr txBox="1"/>
          <p:nvPr/>
        </p:nvSpPr>
        <p:spPr>
          <a:xfrm>
            <a:off x="8816238" y="9498026"/>
            <a:ext cx="1875110" cy="369332"/>
          </a:xfrm>
          <a:prstGeom prst="rect">
            <a:avLst/>
          </a:prstGeom>
          <a:noFill/>
        </p:spPr>
        <p:txBody>
          <a:bodyPr wrap="square" rtlCol="0">
            <a:spAutoFit/>
          </a:bodyPr>
          <a:lstStyle/>
          <a:p>
            <a:r>
              <a:rPr lang="en-IN" sz="900">
                <a:hlinkClick r:id="rId5" tooltip="https://researchoutreach.org/articles/fossilising-fossil-fuels-with-green-alternatives/"/>
              </a:rPr>
              <a:t>This Photo</a:t>
            </a:r>
            <a:r>
              <a:rPr lang="en-IN" sz="900"/>
              <a:t> by Unknown Author is licensed under </a:t>
            </a:r>
            <a:r>
              <a:rPr lang="en-IN" sz="900">
                <a:hlinkClick r:id="rId6" tooltip="https://creativecommons.org/licenses/by/3.0/"/>
              </a:rPr>
              <a:t>CC BY</a:t>
            </a:r>
            <a:endParaRPr lang="en-IN" sz="900"/>
          </a:p>
        </p:txBody>
      </p:sp>
    </p:spTree>
    <p:extLst>
      <p:ext uri="{BB962C8B-B14F-4D97-AF65-F5344CB8AC3E}">
        <p14:creationId xmlns:p14="http://schemas.microsoft.com/office/powerpoint/2010/main" val="814212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DB902-5F93-4E4B-945B-0F03243280FC}"/>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0DD62434-0C37-4C2F-A5FF-295E6A4E00C7}"/>
              </a:ext>
            </a:extLst>
          </p:cNvPr>
          <p:cNvSpPr>
            <a:spLocks noGrp="1"/>
          </p:cNvSpPr>
          <p:nvPr>
            <p:ph idx="1"/>
          </p:nvPr>
        </p:nvSpPr>
        <p:spPr>
          <a:xfrm>
            <a:off x="680322" y="2336873"/>
            <a:ext cx="4557504" cy="4401280"/>
          </a:xfrm>
        </p:spPr>
        <p:txBody>
          <a:bodyPr/>
          <a:lstStyle/>
          <a:p>
            <a:r>
              <a:rPr lang="en-US" sz="1600" dirty="0">
                <a:solidFill>
                  <a:schemeClr val="bg1"/>
                </a:solidFill>
              </a:rPr>
              <a:t>Increased usage of non-renewable resources</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a:p>
            <a:pPr marL="0" indent="0">
              <a:buNone/>
            </a:pPr>
            <a:endParaRPr lang="en-US" sz="1600" dirty="0">
              <a:solidFill>
                <a:schemeClr val="bg1"/>
              </a:solidFill>
            </a:endParaRPr>
          </a:p>
          <a:p>
            <a:r>
              <a:rPr lang="en-US" sz="1600" dirty="0">
                <a:solidFill>
                  <a:schemeClr val="bg1"/>
                </a:solidFill>
              </a:rPr>
              <a:t>Increased Cost of LPG/ Cooking gas cylinders</a:t>
            </a:r>
          </a:p>
          <a:p>
            <a:endParaRPr lang="en-IN" dirty="0"/>
          </a:p>
        </p:txBody>
      </p:sp>
      <p:pic>
        <p:nvPicPr>
          <p:cNvPr id="5" name="Picture 4">
            <a:extLst>
              <a:ext uri="{FF2B5EF4-FFF2-40B4-BE49-F238E27FC236}">
                <a16:creationId xmlns:a16="http://schemas.microsoft.com/office/drawing/2014/main" id="{93AA4FD2-1601-4BE0-95A8-9DE8EE1B9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062" y="2665784"/>
            <a:ext cx="2585906" cy="1711120"/>
          </a:xfrm>
          <a:prstGeom prst="rect">
            <a:avLst/>
          </a:prstGeom>
        </p:spPr>
      </p:pic>
      <p:pic>
        <p:nvPicPr>
          <p:cNvPr id="7" name="Picture 6">
            <a:extLst>
              <a:ext uri="{FF2B5EF4-FFF2-40B4-BE49-F238E27FC236}">
                <a16:creationId xmlns:a16="http://schemas.microsoft.com/office/drawing/2014/main" id="{5F0A0FC2-57E5-4860-88AA-507AF38DA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721" y="4803394"/>
            <a:ext cx="2308194" cy="1776227"/>
          </a:xfrm>
          <a:prstGeom prst="rect">
            <a:avLst/>
          </a:prstGeom>
        </p:spPr>
      </p:pic>
      <p:pic>
        <p:nvPicPr>
          <p:cNvPr id="9" name="Picture 8">
            <a:extLst>
              <a:ext uri="{FF2B5EF4-FFF2-40B4-BE49-F238E27FC236}">
                <a16:creationId xmlns:a16="http://schemas.microsoft.com/office/drawing/2014/main" id="{F07B744A-3D9D-48F1-93C4-FF9742A0B4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6857" y="2505986"/>
            <a:ext cx="1725048" cy="2317314"/>
          </a:xfrm>
          <a:prstGeom prst="rect">
            <a:avLst/>
          </a:prstGeom>
        </p:spPr>
      </p:pic>
      <p:pic>
        <p:nvPicPr>
          <p:cNvPr id="11" name="Picture 10">
            <a:extLst>
              <a:ext uri="{FF2B5EF4-FFF2-40B4-BE49-F238E27FC236}">
                <a16:creationId xmlns:a16="http://schemas.microsoft.com/office/drawing/2014/main" id="{FAD16422-8283-4AB1-AF41-C4A4685DD7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4511" y="4469774"/>
            <a:ext cx="981075" cy="2000250"/>
          </a:xfrm>
          <a:prstGeom prst="rect">
            <a:avLst/>
          </a:prstGeom>
        </p:spPr>
      </p:pic>
      <p:sp>
        <p:nvSpPr>
          <p:cNvPr id="13" name="TextBox 12">
            <a:extLst>
              <a:ext uri="{FF2B5EF4-FFF2-40B4-BE49-F238E27FC236}">
                <a16:creationId xmlns:a16="http://schemas.microsoft.com/office/drawing/2014/main" id="{B2F586D5-87FD-45D6-946D-CC410C7E336F}"/>
              </a:ext>
            </a:extLst>
          </p:cNvPr>
          <p:cNvSpPr txBox="1"/>
          <p:nvPr/>
        </p:nvSpPr>
        <p:spPr>
          <a:xfrm>
            <a:off x="5487251" y="2182821"/>
            <a:ext cx="6094520" cy="3139321"/>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bg1"/>
                </a:solidFill>
                <a:effectLst>
                  <a:outerShdw blurRad="38100" dist="38100" dir="2700000" algn="tl">
                    <a:srgbClr val="000000">
                      <a:alpha val="43137"/>
                    </a:srgbClr>
                  </a:outerShdw>
                </a:effectLst>
              </a:rPr>
              <a:t>Kitchen waste ends up in landfills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sz="1800"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sz="1800"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sz="1800" dirty="0">
              <a:solidFill>
                <a:schemeClr val="bg1"/>
              </a:solidFill>
            </a:endParaRPr>
          </a:p>
          <a:p>
            <a:pPr marL="285750" indent="-285750">
              <a:buFont typeface="Arial" panose="020B0604020202020204" pitchFamily="34" charset="0"/>
              <a:buChar char="•"/>
            </a:pPr>
            <a:r>
              <a:rPr lang="en-US" sz="1600" dirty="0">
                <a:solidFill>
                  <a:schemeClr val="bg1"/>
                </a:solidFill>
              </a:rPr>
              <a:t>Low reserves of LPG gas</a:t>
            </a:r>
          </a:p>
        </p:txBody>
      </p:sp>
    </p:spTree>
    <p:extLst>
      <p:ext uri="{BB962C8B-B14F-4D97-AF65-F5344CB8AC3E}">
        <p14:creationId xmlns:p14="http://schemas.microsoft.com/office/powerpoint/2010/main" val="3770094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0954-4C56-49A4-B66E-A9988F97BD6D}"/>
              </a:ext>
            </a:extLst>
          </p:cNvPr>
          <p:cNvSpPr>
            <a:spLocks noGrp="1"/>
          </p:cNvSpPr>
          <p:nvPr>
            <p:ph type="title"/>
          </p:nvPr>
        </p:nvSpPr>
        <p:spPr/>
        <p:txBody>
          <a:bodyPr/>
          <a:lstStyle/>
          <a:p>
            <a:r>
              <a:rPr lang="en-US" dirty="0"/>
              <a:t>Business Strategy</a:t>
            </a:r>
            <a:endParaRPr lang="en-IN" dirty="0"/>
          </a:p>
        </p:txBody>
      </p:sp>
      <p:sp>
        <p:nvSpPr>
          <p:cNvPr id="3" name="Content Placeholder 2">
            <a:extLst>
              <a:ext uri="{FF2B5EF4-FFF2-40B4-BE49-F238E27FC236}">
                <a16:creationId xmlns:a16="http://schemas.microsoft.com/office/drawing/2014/main" id="{9B5268F0-8292-4A89-9C71-EF12B8DA9EE2}"/>
              </a:ext>
            </a:extLst>
          </p:cNvPr>
          <p:cNvSpPr>
            <a:spLocks noGrp="1"/>
          </p:cNvSpPr>
          <p:nvPr>
            <p:ph idx="1"/>
          </p:nvPr>
        </p:nvSpPr>
        <p:spPr>
          <a:xfrm>
            <a:off x="3994951" y="2228298"/>
            <a:ext cx="7918881" cy="4279036"/>
          </a:xfrm>
        </p:spPr>
        <p:txBody>
          <a:bodyPr>
            <a:normAutofit fontScale="92500" lnSpcReduction="20000"/>
          </a:bodyPr>
          <a:lstStyle/>
          <a:p>
            <a:r>
              <a:rPr lang="en-US" sz="2300" b="1" dirty="0">
                <a:solidFill>
                  <a:schemeClr val="bg1"/>
                </a:solidFill>
                <a:effectLst/>
              </a:rPr>
              <a:t>Awareness</a:t>
            </a:r>
          </a:p>
          <a:p>
            <a:pPr lvl="1"/>
            <a:r>
              <a:rPr lang="en-US" sz="1900" dirty="0">
                <a:solidFill>
                  <a:schemeClr val="bg1"/>
                </a:solidFill>
                <a:effectLst/>
              </a:rPr>
              <a:t>Creating a special program in every locality to show how easy and important it is to use our product.</a:t>
            </a:r>
          </a:p>
          <a:p>
            <a:r>
              <a:rPr lang="en-US" sz="2300" b="1" dirty="0">
                <a:solidFill>
                  <a:schemeClr val="bg1"/>
                </a:solidFill>
                <a:effectLst/>
              </a:rPr>
              <a:t>Acquisition</a:t>
            </a:r>
          </a:p>
          <a:p>
            <a:pPr lvl="1"/>
            <a:r>
              <a:rPr lang="en-US" sz="1900" dirty="0">
                <a:solidFill>
                  <a:schemeClr val="bg1"/>
                </a:solidFill>
                <a:effectLst/>
              </a:rPr>
              <a:t>Appeal to a larger customer base by teaming up with Non-Govt Organizations.</a:t>
            </a:r>
          </a:p>
          <a:p>
            <a:r>
              <a:rPr lang="en-US" sz="2300" b="1" dirty="0">
                <a:solidFill>
                  <a:schemeClr val="bg1"/>
                </a:solidFill>
                <a:effectLst/>
              </a:rPr>
              <a:t>Credibility</a:t>
            </a:r>
          </a:p>
          <a:p>
            <a:pPr lvl="1"/>
            <a:r>
              <a:rPr lang="en-US" sz="1900" dirty="0">
                <a:solidFill>
                  <a:schemeClr val="bg1"/>
                </a:solidFill>
                <a:effectLst/>
              </a:rPr>
              <a:t>We plan on partnering with existing biogas producers to update our technology</a:t>
            </a:r>
          </a:p>
          <a:p>
            <a:r>
              <a:rPr lang="en-US" sz="2300" b="1" dirty="0">
                <a:solidFill>
                  <a:schemeClr val="bg1"/>
                </a:solidFill>
                <a:effectLst/>
              </a:rPr>
              <a:t>Reliability</a:t>
            </a:r>
          </a:p>
          <a:p>
            <a:pPr lvl="1"/>
            <a:r>
              <a:rPr lang="en-US" sz="1900" dirty="0">
                <a:solidFill>
                  <a:schemeClr val="bg1"/>
                </a:solidFill>
                <a:effectLst/>
              </a:rPr>
              <a:t>We can provide warranty for out product through which we can gain the trust.</a:t>
            </a:r>
          </a:p>
          <a:p>
            <a:r>
              <a:rPr lang="en-US" sz="2300" b="1" dirty="0">
                <a:solidFill>
                  <a:schemeClr val="bg1"/>
                </a:solidFill>
                <a:effectLst/>
              </a:rPr>
              <a:t>Referral</a:t>
            </a:r>
          </a:p>
          <a:p>
            <a:pPr lvl="1"/>
            <a:r>
              <a:rPr lang="en-US" sz="1900" dirty="0">
                <a:solidFill>
                  <a:schemeClr val="bg1"/>
                </a:solidFill>
                <a:effectLst/>
              </a:rPr>
              <a:t>Post good customer reviews and success stories on our website to attract customers.</a:t>
            </a:r>
          </a:p>
          <a:p>
            <a:endParaRPr lang="en-IN" dirty="0"/>
          </a:p>
        </p:txBody>
      </p:sp>
      <p:pic>
        <p:nvPicPr>
          <p:cNvPr id="2050" name="Picture 2" descr="What Is Business Strategy? - Components, Levels, &amp; Examples | Feedough">
            <a:extLst>
              <a:ext uri="{FF2B5EF4-FFF2-40B4-BE49-F238E27FC236}">
                <a16:creationId xmlns:a16="http://schemas.microsoft.com/office/drawing/2014/main" id="{A7ECF8BE-217C-4AD4-8A4F-7C7004D074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41" r="29578"/>
          <a:stretch/>
        </p:blipFill>
        <p:spPr bwMode="auto">
          <a:xfrm>
            <a:off x="195308" y="2210541"/>
            <a:ext cx="3382393" cy="4496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467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6B09-45FD-47ED-9E80-7C93067661F8}"/>
              </a:ext>
            </a:extLst>
          </p:cNvPr>
          <p:cNvSpPr>
            <a:spLocks noGrp="1"/>
          </p:cNvSpPr>
          <p:nvPr>
            <p:ph type="title"/>
          </p:nvPr>
        </p:nvSpPr>
        <p:spPr/>
        <p:txBody>
          <a:bodyPr/>
          <a:lstStyle/>
          <a:p>
            <a:r>
              <a:rPr lang="en-US" dirty="0"/>
              <a:t>Methodology and Function</a:t>
            </a:r>
            <a:endParaRPr lang="en-IN" dirty="0"/>
          </a:p>
        </p:txBody>
      </p:sp>
      <p:pic>
        <p:nvPicPr>
          <p:cNvPr id="1028" name="Picture 4">
            <a:extLst>
              <a:ext uri="{FF2B5EF4-FFF2-40B4-BE49-F238E27FC236}">
                <a16:creationId xmlns:a16="http://schemas.microsoft.com/office/drawing/2014/main" id="{DB5B7A86-73FC-4C0D-8071-525CA33B4B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0597" y="2648155"/>
            <a:ext cx="5305419" cy="3789919"/>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6">
            <a:extLst>
              <a:ext uri="{FF2B5EF4-FFF2-40B4-BE49-F238E27FC236}">
                <a16:creationId xmlns:a16="http://schemas.microsoft.com/office/drawing/2014/main" id="{1027D24B-CBAD-4BEE-81B3-2D295188127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7261"/>
          <a:stretch/>
        </p:blipFill>
        <p:spPr>
          <a:xfrm>
            <a:off x="95164" y="2648155"/>
            <a:ext cx="5760105" cy="3789919"/>
          </a:xfrm>
        </p:spPr>
      </p:pic>
      <p:sp>
        <p:nvSpPr>
          <p:cNvPr id="5" name="TextBox 4">
            <a:extLst>
              <a:ext uri="{FF2B5EF4-FFF2-40B4-BE49-F238E27FC236}">
                <a16:creationId xmlns:a16="http://schemas.microsoft.com/office/drawing/2014/main" id="{ECA7230D-B22E-4746-8677-7A71D07A234C}"/>
              </a:ext>
            </a:extLst>
          </p:cNvPr>
          <p:cNvSpPr txBox="1"/>
          <p:nvPr/>
        </p:nvSpPr>
        <p:spPr>
          <a:xfrm>
            <a:off x="213064" y="2205193"/>
            <a:ext cx="3533313" cy="369332"/>
          </a:xfrm>
          <a:prstGeom prst="rect">
            <a:avLst/>
          </a:prstGeom>
          <a:noFill/>
        </p:spPr>
        <p:txBody>
          <a:bodyPr wrap="square" rtlCol="0">
            <a:spAutoFit/>
          </a:bodyPr>
          <a:lstStyle/>
          <a:p>
            <a:r>
              <a:rPr lang="en-US" dirty="0">
                <a:solidFill>
                  <a:schemeClr val="bg1"/>
                </a:solidFill>
              </a:rPr>
              <a:t>Working Process</a:t>
            </a:r>
            <a:endParaRPr lang="en-IN" dirty="0">
              <a:solidFill>
                <a:schemeClr val="bg1"/>
              </a:solidFill>
            </a:endParaRPr>
          </a:p>
        </p:txBody>
      </p:sp>
      <p:sp>
        <p:nvSpPr>
          <p:cNvPr id="7" name="TextBox 6">
            <a:extLst>
              <a:ext uri="{FF2B5EF4-FFF2-40B4-BE49-F238E27FC236}">
                <a16:creationId xmlns:a16="http://schemas.microsoft.com/office/drawing/2014/main" id="{187DB19E-EDC4-4585-9EBE-AFDEF79113A2}"/>
              </a:ext>
            </a:extLst>
          </p:cNvPr>
          <p:cNvSpPr txBox="1"/>
          <p:nvPr/>
        </p:nvSpPr>
        <p:spPr>
          <a:xfrm>
            <a:off x="6446668" y="2205193"/>
            <a:ext cx="3533313" cy="369332"/>
          </a:xfrm>
          <a:prstGeom prst="rect">
            <a:avLst/>
          </a:prstGeom>
          <a:noFill/>
        </p:spPr>
        <p:txBody>
          <a:bodyPr wrap="square" rtlCol="0">
            <a:spAutoFit/>
          </a:bodyPr>
          <a:lstStyle/>
          <a:p>
            <a:r>
              <a:rPr lang="en-US" dirty="0">
                <a:solidFill>
                  <a:schemeClr val="bg1"/>
                </a:solidFill>
              </a:rPr>
              <a:t>Working Principle</a:t>
            </a:r>
            <a:endParaRPr lang="en-IN" dirty="0">
              <a:solidFill>
                <a:schemeClr val="bg1"/>
              </a:solidFill>
            </a:endParaRPr>
          </a:p>
        </p:txBody>
      </p:sp>
    </p:spTree>
    <p:extLst>
      <p:ext uri="{BB962C8B-B14F-4D97-AF65-F5344CB8AC3E}">
        <p14:creationId xmlns:p14="http://schemas.microsoft.com/office/powerpoint/2010/main" val="1685221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D105E-FB4D-4293-AB24-73AE8AF46D7B}"/>
              </a:ext>
            </a:extLst>
          </p:cNvPr>
          <p:cNvSpPr>
            <a:spLocks noGrp="1"/>
          </p:cNvSpPr>
          <p:nvPr>
            <p:ph type="title"/>
          </p:nvPr>
        </p:nvSpPr>
        <p:spPr/>
        <p:txBody>
          <a:bodyPr/>
          <a:lstStyle/>
          <a:p>
            <a:r>
              <a:rPr lang="en-US" dirty="0"/>
              <a:t>3D Model</a:t>
            </a:r>
            <a:endParaRPr lang="en-IN" dirty="0"/>
          </a:p>
        </p:txBody>
      </p:sp>
      <p:pic>
        <p:nvPicPr>
          <p:cNvPr id="4" name="Content Placeholder 3">
            <a:extLst>
              <a:ext uri="{FF2B5EF4-FFF2-40B4-BE49-F238E27FC236}">
                <a16:creationId xmlns:a16="http://schemas.microsoft.com/office/drawing/2014/main" id="{67565FC0-BAA6-4517-B147-3DB24ABFD9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613" y="2086531"/>
            <a:ext cx="4020913" cy="3202748"/>
          </a:xfrm>
        </p:spPr>
      </p:pic>
      <p:pic>
        <p:nvPicPr>
          <p:cNvPr id="6" name="Picture 5">
            <a:extLst>
              <a:ext uri="{FF2B5EF4-FFF2-40B4-BE49-F238E27FC236}">
                <a16:creationId xmlns:a16="http://schemas.microsoft.com/office/drawing/2014/main" id="{4E33A84B-2E1C-4876-93A9-9F46CD6C3D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876" y="3386649"/>
            <a:ext cx="3625600" cy="3223962"/>
          </a:xfrm>
          <a:prstGeom prst="rect">
            <a:avLst/>
          </a:prstGeom>
        </p:spPr>
      </p:pic>
      <p:pic>
        <p:nvPicPr>
          <p:cNvPr id="9" name="Picture 8">
            <a:extLst>
              <a:ext uri="{FF2B5EF4-FFF2-40B4-BE49-F238E27FC236}">
                <a16:creationId xmlns:a16="http://schemas.microsoft.com/office/drawing/2014/main" id="{9E249E11-3D0D-45CB-A1B7-82C110EF6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4920" y="2086530"/>
            <a:ext cx="4020913" cy="3080273"/>
          </a:xfrm>
          <a:prstGeom prst="rect">
            <a:avLst/>
          </a:prstGeom>
        </p:spPr>
      </p:pic>
      <p:sp>
        <p:nvSpPr>
          <p:cNvPr id="10" name="TextBox 9">
            <a:extLst>
              <a:ext uri="{FF2B5EF4-FFF2-40B4-BE49-F238E27FC236}">
                <a16:creationId xmlns:a16="http://schemas.microsoft.com/office/drawing/2014/main" id="{83C74536-3ABD-422F-B15B-8061546C9385}"/>
              </a:ext>
            </a:extLst>
          </p:cNvPr>
          <p:cNvSpPr txBox="1"/>
          <p:nvPr/>
        </p:nvSpPr>
        <p:spPr>
          <a:xfrm>
            <a:off x="1154097" y="5541644"/>
            <a:ext cx="2015231" cy="646331"/>
          </a:xfrm>
          <a:prstGeom prst="rect">
            <a:avLst/>
          </a:prstGeom>
          <a:noFill/>
        </p:spPr>
        <p:txBody>
          <a:bodyPr wrap="square" rtlCol="0">
            <a:spAutoFit/>
          </a:bodyPr>
          <a:lstStyle/>
          <a:p>
            <a:r>
              <a:rPr lang="en-US" dirty="0">
                <a:solidFill>
                  <a:schemeClr val="bg1"/>
                </a:solidFill>
              </a:rPr>
              <a:t>Right Isometric View</a:t>
            </a:r>
            <a:endParaRPr lang="en-IN" dirty="0">
              <a:solidFill>
                <a:schemeClr val="bg1"/>
              </a:solidFill>
            </a:endParaRPr>
          </a:p>
        </p:txBody>
      </p:sp>
      <p:sp>
        <p:nvSpPr>
          <p:cNvPr id="11" name="TextBox 10">
            <a:extLst>
              <a:ext uri="{FF2B5EF4-FFF2-40B4-BE49-F238E27FC236}">
                <a16:creationId xmlns:a16="http://schemas.microsoft.com/office/drawing/2014/main" id="{DDA0F275-4D50-4135-A2FF-76CD2616AD30}"/>
              </a:ext>
            </a:extLst>
          </p:cNvPr>
          <p:cNvSpPr txBox="1"/>
          <p:nvPr/>
        </p:nvSpPr>
        <p:spPr>
          <a:xfrm>
            <a:off x="5212671" y="2604614"/>
            <a:ext cx="2015231" cy="646331"/>
          </a:xfrm>
          <a:prstGeom prst="rect">
            <a:avLst/>
          </a:prstGeom>
          <a:noFill/>
        </p:spPr>
        <p:txBody>
          <a:bodyPr wrap="square" rtlCol="0">
            <a:spAutoFit/>
          </a:bodyPr>
          <a:lstStyle/>
          <a:p>
            <a:r>
              <a:rPr lang="en-US" dirty="0">
                <a:solidFill>
                  <a:schemeClr val="bg1"/>
                </a:solidFill>
              </a:rPr>
              <a:t>Left Isometric View</a:t>
            </a:r>
            <a:endParaRPr lang="en-IN" dirty="0">
              <a:solidFill>
                <a:schemeClr val="bg1"/>
              </a:solidFill>
            </a:endParaRPr>
          </a:p>
        </p:txBody>
      </p:sp>
      <p:sp>
        <p:nvSpPr>
          <p:cNvPr id="12" name="TextBox 11">
            <a:extLst>
              <a:ext uri="{FF2B5EF4-FFF2-40B4-BE49-F238E27FC236}">
                <a16:creationId xmlns:a16="http://schemas.microsoft.com/office/drawing/2014/main" id="{B41C1BE9-64A0-42EB-921C-B19914170BFE}"/>
              </a:ext>
            </a:extLst>
          </p:cNvPr>
          <p:cNvSpPr txBox="1"/>
          <p:nvPr/>
        </p:nvSpPr>
        <p:spPr>
          <a:xfrm>
            <a:off x="9712694" y="5289279"/>
            <a:ext cx="2015231" cy="369332"/>
          </a:xfrm>
          <a:prstGeom prst="rect">
            <a:avLst/>
          </a:prstGeom>
          <a:noFill/>
        </p:spPr>
        <p:txBody>
          <a:bodyPr wrap="square" rtlCol="0">
            <a:spAutoFit/>
          </a:bodyPr>
          <a:lstStyle/>
          <a:p>
            <a:r>
              <a:rPr lang="en-US" dirty="0">
                <a:solidFill>
                  <a:schemeClr val="bg1"/>
                </a:solidFill>
              </a:rPr>
              <a:t>Top View</a:t>
            </a:r>
            <a:endParaRPr lang="en-IN" dirty="0">
              <a:solidFill>
                <a:schemeClr val="bg1"/>
              </a:solidFill>
            </a:endParaRPr>
          </a:p>
        </p:txBody>
      </p:sp>
    </p:spTree>
    <p:extLst>
      <p:ext uri="{BB962C8B-B14F-4D97-AF65-F5344CB8AC3E}">
        <p14:creationId xmlns:p14="http://schemas.microsoft.com/office/powerpoint/2010/main" val="3277404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18C8F-544F-4659-8DA5-9471F678C094}"/>
              </a:ext>
            </a:extLst>
          </p:cNvPr>
          <p:cNvSpPr>
            <a:spLocks noGrp="1"/>
          </p:cNvSpPr>
          <p:nvPr>
            <p:ph type="title"/>
          </p:nvPr>
        </p:nvSpPr>
        <p:spPr/>
        <p:txBody>
          <a:bodyPr/>
          <a:lstStyle/>
          <a:p>
            <a:r>
              <a:rPr lang="en-US" dirty="0"/>
              <a:t>Prototype</a:t>
            </a:r>
            <a:endParaRPr lang="en-IN" dirty="0"/>
          </a:p>
        </p:txBody>
      </p:sp>
      <p:pic>
        <p:nvPicPr>
          <p:cNvPr id="4" name="Picture 3">
            <a:extLst>
              <a:ext uri="{FF2B5EF4-FFF2-40B4-BE49-F238E27FC236}">
                <a16:creationId xmlns:a16="http://schemas.microsoft.com/office/drawing/2014/main" id="{7BD77EB3-869B-400D-B992-6586099FCF6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1355"/>
          <a:stretch/>
        </p:blipFill>
        <p:spPr bwMode="auto">
          <a:xfrm rot="5400000">
            <a:off x="381934" y="2421451"/>
            <a:ext cx="3869363" cy="3272590"/>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474FE0F9-48A1-4E93-8DEE-2784DE954B3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4378" r="21178" b="8188"/>
          <a:stretch/>
        </p:blipFill>
        <p:spPr bwMode="auto">
          <a:xfrm rot="5400000">
            <a:off x="8557358" y="2816660"/>
            <a:ext cx="3869364" cy="2849099"/>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E44BB683-FB31-49AC-90C2-984093D7979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615" r="19999"/>
          <a:stretch/>
        </p:blipFill>
        <p:spPr bwMode="auto">
          <a:xfrm rot="5400000">
            <a:off x="5250674" y="1907043"/>
            <a:ext cx="2758489" cy="436471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24455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B72379-B9F7-47D6-A6EF-FF4ABE47A0CD}"/>
              </a:ext>
            </a:extLst>
          </p:cNvPr>
          <p:cNvSpPr>
            <a:spLocks noGrp="1"/>
          </p:cNvSpPr>
          <p:nvPr>
            <p:ph type="title"/>
          </p:nvPr>
        </p:nvSpPr>
        <p:spPr>
          <a:xfrm>
            <a:off x="680321" y="753228"/>
            <a:ext cx="9613861" cy="1080938"/>
          </a:xfrm>
        </p:spPr>
        <p:txBody>
          <a:bodyPr/>
          <a:lstStyle/>
          <a:p>
            <a:r>
              <a:rPr lang="en-US" dirty="0"/>
              <a:t>Contd.</a:t>
            </a:r>
            <a:endParaRPr lang="en-IN" dirty="0"/>
          </a:p>
        </p:txBody>
      </p:sp>
      <p:pic>
        <p:nvPicPr>
          <p:cNvPr id="7" name="Picture 6">
            <a:extLst>
              <a:ext uri="{FF2B5EF4-FFF2-40B4-BE49-F238E27FC236}">
                <a16:creationId xmlns:a16="http://schemas.microsoft.com/office/drawing/2014/main" id="{1EBB4C8B-686D-40B8-B243-7C89856C5F1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1954" b="16635"/>
          <a:stretch/>
        </p:blipFill>
        <p:spPr bwMode="auto">
          <a:xfrm>
            <a:off x="5272670" y="2232594"/>
            <a:ext cx="5281061" cy="2812889"/>
          </a:xfrm>
          <a:prstGeom prst="rect">
            <a:avLst/>
          </a:prstGeom>
          <a:noFill/>
          <a:ln>
            <a:noFill/>
          </a:ln>
          <a:extLst>
            <a:ext uri="{53640926-AAD7-44D8-BBD7-CCE9431645EC}">
              <a14:shadowObscured xmlns:a14="http://schemas.microsoft.com/office/drawing/2010/main"/>
            </a:ext>
          </a:extLst>
        </p:spPr>
      </p:pic>
      <p:sp>
        <p:nvSpPr>
          <p:cNvPr id="8" name="Content Placeholder 2">
            <a:extLst>
              <a:ext uri="{FF2B5EF4-FFF2-40B4-BE49-F238E27FC236}">
                <a16:creationId xmlns:a16="http://schemas.microsoft.com/office/drawing/2014/main" id="{049D75BB-1335-49F5-ABAD-319693C5560B}"/>
              </a:ext>
            </a:extLst>
          </p:cNvPr>
          <p:cNvSpPr>
            <a:spLocks noGrp="1"/>
          </p:cNvSpPr>
          <p:nvPr>
            <p:ph idx="1"/>
          </p:nvPr>
        </p:nvSpPr>
        <p:spPr>
          <a:xfrm>
            <a:off x="536949" y="5236806"/>
            <a:ext cx="11118102" cy="867966"/>
          </a:xfrm>
        </p:spPr>
        <p:txBody>
          <a:bodyPr>
            <a:normAutofit fontScale="70000" lnSpcReduction="20000"/>
          </a:bodyPr>
          <a:lstStyle/>
          <a:p>
            <a:pPr marL="0" indent="0">
              <a:lnSpc>
                <a:spcPct val="170000"/>
              </a:lnSpc>
              <a:buNone/>
            </a:pPr>
            <a:r>
              <a:rPr lang="en-US" dirty="0">
                <a:solidFill>
                  <a:schemeClr val="bg1"/>
                </a:solidFill>
                <a:effectLst/>
              </a:rPr>
              <a:t>The electronic components here in the image are two sensors. One is MQ2 sensor i.e, it detects the presence of methane gas. UNO board acts as the interface for all the sensors.   </a:t>
            </a:r>
          </a:p>
        </p:txBody>
      </p:sp>
      <p:pic>
        <p:nvPicPr>
          <p:cNvPr id="9" name="Picture 8">
            <a:extLst>
              <a:ext uri="{FF2B5EF4-FFF2-40B4-BE49-F238E27FC236}">
                <a16:creationId xmlns:a16="http://schemas.microsoft.com/office/drawing/2014/main" id="{0DA59685-0B66-433B-AB4B-24903017C7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589" r="13833"/>
          <a:stretch/>
        </p:blipFill>
        <p:spPr bwMode="auto">
          <a:xfrm rot="5400000">
            <a:off x="1215431" y="1897994"/>
            <a:ext cx="3115271" cy="356235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18138060"/>
      </p:ext>
    </p:extLst>
  </p:cSld>
  <p:clrMapOvr>
    <a:masterClrMapping/>
  </p:clrMapOvr>
</p:sld>
</file>

<file path=ppt/theme/theme1.xml><?xml version="1.0" encoding="utf-8"?>
<a:theme xmlns:a="http://schemas.openxmlformats.org/drawingml/2006/main" name="Berlin">
  <a:themeElements>
    <a:clrScheme name="Custom 1">
      <a:dk1>
        <a:sysClr val="windowText" lastClr="000000"/>
      </a:dk1>
      <a:lt1>
        <a:sysClr val="window" lastClr="FFFFFF"/>
      </a:lt1>
      <a:dk2>
        <a:srgbClr val="FFFFFF"/>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docProps/app.xml><?xml version="1.0" encoding="utf-8"?>
<Properties xmlns="http://schemas.openxmlformats.org/officeDocument/2006/extended-properties" xmlns:vt="http://schemas.openxmlformats.org/officeDocument/2006/docPropsVTypes">
  <Template>Berlin</Template>
  <TotalTime>434</TotalTime>
  <Words>709</Words>
  <Application>Microsoft Office PowerPoint</Application>
  <PresentationFormat>Widescreen</PresentationFormat>
  <Paragraphs>85</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vt:lpstr>
      <vt:lpstr>Book Antiqua</vt:lpstr>
      <vt:lpstr>Jost</vt:lpstr>
      <vt:lpstr>Roboto</vt:lpstr>
      <vt:lpstr>Trebuchet MS</vt:lpstr>
      <vt:lpstr>Berlin</vt:lpstr>
      <vt:lpstr>Product Design Practice INT303 - April 2022</vt:lpstr>
      <vt:lpstr>Roadmap</vt:lpstr>
      <vt:lpstr>Introduction</vt:lpstr>
      <vt:lpstr>Problem Statement</vt:lpstr>
      <vt:lpstr>Business Strategy</vt:lpstr>
      <vt:lpstr>Methodology and Function</vt:lpstr>
      <vt:lpstr>3D Model</vt:lpstr>
      <vt:lpstr>Prototype</vt:lpstr>
      <vt:lpstr>Contd.</vt:lpstr>
      <vt:lpstr>Results</vt:lpstr>
      <vt:lpstr>Future Enhancement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Product Design Practice INT303 April 2022</dc:title>
  <dc:creator>nandita m</dc:creator>
  <cp:lastModifiedBy>nandita m</cp:lastModifiedBy>
  <cp:revision>6</cp:revision>
  <dcterms:created xsi:type="dcterms:W3CDTF">2022-04-23T07:10:58Z</dcterms:created>
  <dcterms:modified xsi:type="dcterms:W3CDTF">2022-04-25T11:24:10Z</dcterms:modified>
</cp:coreProperties>
</file>